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8"/>
  </p:notesMasterIdLst>
  <p:sldIdLst>
    <p:sldId id="298" r:id="rId2"/>
    <p:sldId id="299" r:id="rId3"/>
    <p:sldId id="300" r:id="rId4"/>
    <p:sldId id="301" r:id="rId5"/>
    <p:sldId id="302" r:id="rId6"/>
    <p:sldId id="303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21" r:id="rId25"/>
    <p:sldId id="322" r:id="rId26"/>
    <p:sldId id="323" r:id="rId27"/>
    <p:sldId id="324" r:id="rId28"/>
    <p:sldId id="325" r:id="rId29"/>
    <p:sldId id="326" r:id="rId30"/>
    <p:sldId id="327" r:id="rId31"/>
    <p:sldId id="328" r:id="rId32"/>
    <p:sldId id="329" r:id="rId33"/>
    <p:sldId id="330" r:id="rId34"/>
    <p:sldId id="331" r:id="rId35"/>
    <p:sldId id="332" r:id="rId36"/>
    <p:sldId id="333" r:id="rId37"/>
    <p:sldId id="334" r:id="rId38"/>
    <p:sldId id="335" r:id="rId39"/>
    <p:sldId id="336" r:id="rId40"/>
    <p:sldId id="337" r:id="rId41"/>
    <p:sldId id="338" r:id="rId42"/>
    <p:sldId id="339" r:id="rId43"/>
    <p:sldId id="340" r:id="rId44"/>
    <p:sldId id="341" r:id="rId45"/>
    <p:sldId id="342" r:id="rId46"/>
    <p:sldId id="343" r:id="rId47"/>
    <p:sldId id="344" r:id="rId48"/>
    <p:sldId id="345" r:id="rId49"/>
    <p:sldId id="346" r:id="rId50"/>
    <p:sldId id="347" r:id="rId51"/>
    <p:sldId id="348" r:id="rId52"/>
    <p:sldId id="349" r:id="rId53"/>
    <p:sldId id="350" r:id="rId54"/>
    <p:sldId id="351" r:id="rId55"/>
    <p:sldId id="352" r:id="rId56"/>
    <p:sldId id="353" r:id="rId57"/>
    <p:sldId id="354" r:id="rId58"/>
    <p:sldId id="355" r:id="rId59"/>
    <p:sldId id="356" r:id="rId60"/>
    <p:sldId id="357" r:id="rId61"/>
    <p:sldId id="358" r:id="rId62"/>
    <p:sldId id="359" r:id="rId63"/>
    <p:sldId id="360" r:id="rId64"/>
    <p:sldId id="361" r:id="rId65"/>
    <p:sldId id="362" r:id="rId66"/>
    <p:sldId id="363" r:id="rId67"/>
    <p:sldId id="364" r:id="rId68"/>
    <p:sldId id="365" r:id="rId69"/>
    <p:sldId id="366" r:id="rId70"/>
    <p:sldId id="367" r:id="rId71"/>
    <p:sldId id="368" r:id="rId72"/>
    <p:sldId id="369" r:id="rId73"/>
    <p:sldId id="370" r:id="rId74"/>
    <p:sldId id="371" r:id="rId75"/>
    <p:sldId id="372" r:id="rId76"/>
    <p:sldId id="373" r:id="rId77"/>
    <p:sldId id="374" r:id="rId78"/>
    <p:sldId id="257" r:id="rId79"/>
    <p:sldId id="258" r:id="rId80"/>
    <p:sldId id="259" r:id="rId81"/>
    <p:sldId id="260" r:id="rId82"/>
    <p:sldId id="261" r:id="rId83"/>
    <p:sldId id="262" r:id="rId84"/>
    <p:sldId id="263" r:id="rId85"/>
    <p:sldId id="264" r:id="rId86"/>
    <p:sldId id="265" r:id="rId87"/>
    <p:sldId id="266" r:id="rId88"/>
    <p:sldId id="267" r:id="rId89"/>
    <p:sldId id="268" r:id="rId90"/>
    <p:sldId id="269" r:id="rId91"/>
    <p:sldId id="270" r:id="rId92"/>
    <p:sldId id="271" r:id="rId93"/>
    <p:sldId id="272" r:id="rId94"/>
    <p:sldId id="273" r:id="rId95"/>
    <p:sldId id="274" r:id="rId96"/>
    <p:sldId id="275" r:id="rId97"/>
    <p:sldId id="276" r:id="rId98"/>
    <p:sldId id="277" r:id="rId99"/>
    <p:sldId id="278" r:id="rId100"/>
    <p:sldId id="279" r:id="rId101"/>
    <p:sldId id="280" r:id="rId102"/>
    <p:sldId id="281" r:id="rId103"/>
    <p:sldId id="282" r:id="rId104"/>
    <p:sldId id="283" r:id="rId105"/>
    <p:sldId id="284" r:id="rId106"/>
    <p:sldId id="285" r:id="rId107"/>
    <p:sldId id="286" r:id="rId108"/>
    <p:sldId id="287" r:id="rId109"/>
    <p:sldId id="288" r:id="rId110"/>
    <p:sldId id="289" r:id="rId111"/>
    <p:sldId id="290" r:id="rId112"/>
    <p:sldId id="291" r:id="rId113"/>
    <p:sldId id="292" r:id="rId114"/>
    <p:sldId id="293" r:id="rId115"/>
    <p:sldId id="294" r:id="rId116"/>
    <p:sldId id="295" r:id="rId1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45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AC87A-4F51-412B-B51A-9847187BD1E7}" type="datetimeFigureOut">
              <a:rPr lang="en-US" smtClean="0"/>
              <a:t>8/29/2015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5D984B-6187-47E3-9F0F-D1F66D97C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415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2C7F819B-E24F-4600-BA2A-4AD551A415B5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1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34C6857B-FEB2-49D4-A8FC-0412B0548BA0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82948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2949" name="Rectangle 3"/>
          <p:cNvSpPr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A44ABD8-F399-4B0F-AA96-A4D0E19D6F01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10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2163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66A5D946-6898-4116-8DAB-F31A83398AAA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10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92164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65" name="Rectangle 3"/>
          <p:cNvSpPr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BB560B4E-3621-4873-AED0-52A061DAC659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>
                <a:defRPr/>
              </a:pPr>
              <a:t>100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25953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  <a:defRPr/>
            </a:pPr>
            <a:fld id="{94278317-3B1D-4DE9-8935-C074D72139BA}" type="slidenum">
              <a:rPr lang="en-US" sz="1200" smtClean="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  <a:defRPr/>
              </a:pPr>
              <a:t>100</a:t>
            </a:fld>
            <a:endParaRPr lang="en-US" sz="1200" smtClean="0">
              <a:solidFill>
                <a:srgbClr val="000000"/>
              </a:solidFill>
            </a:endParaRPr>
          </a:p>
        </p:txBody>
      </p:sp>
      <p:sp>
        <p:nvSpPr>
          <p:cNvPr id="125954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25955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F4158441-B9B5-4E72-9582-0563ABFE8816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>
                <a:defRPr/>
              </a:pPr>
              <a:t>101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26977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  <a:defRPr/>
            </a:pPr>
            <a:fld id="{1FFF8A4B-8841-429E-A87F-DED6F11753DD}" type="slidenum">
              <a:rPr lang="en-US" sz="1200" smtClean="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  <a:defRPr/>
              </a:pPr>
              <a:t>101</a:t>
            </a:fld>
            <a:endParaRPr lang="en-US" sz="1200" smtClean="0">
              <a:solidFill>
                <a:srgbClr val="000000"/>
              </a:solidFill>
            </a:endParaRPr>
          </a:p>
        </p:txBody>
      </p:sp>
      <p:sp>
        <p:nvSpPr>
          <p:cNvPr id="126978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26979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8A9EFDD0-D7C2-4D14-8FE5-090C52B6EA74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>
                <a:defRPr/>
              </a:pPr>
              <a:t>102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2800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  <a:defRPr/>
            </a:pPr>
            <a:fld id="{3ED13030-57D3-41BB-A843-C050DE53DF78}" type="slidenum">
              <a:rPr lang="en-US" sz="1200" smtClean="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  <a:defRPr/>
              </a:pPr>
              <a:t>102</a:t>
            </a:fld>
            <a:endParaRPr lang="en-US" sz="1200" smtClean="0">
              <a:solidFill>
                <a:srgbClr val="000000"/>
              </a:solidFill>
            </a:endParaRPr>
          </a:p>
        </p:txBody>
      </p:sp>
      <p:sp>
        <p:nvSpPr>
          <p:cNvPr id="128002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28003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6C1BE2BD-150E-4543-9C06-AA556F32C595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>
                <a:defRPr/>
              </a:pPr>
              <a:t>103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2902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  <a:defRPr/>
            </a:pPr>
            <a:fld id="{C1DB2ED1-E74A-4391-BB83-23C17C9476F1}" type="slidenum">
              <a:rPr lang="en-US" sz="1200" smtClean="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  <a:defRPr/>
              </a:pPr>
              <a:t>103</a:t>
            </a:fld>
            <a:endParaRPr lang="en-US" sz="1200" smtClean="0">
              <a:solidFill>
                <a:srgbClr val="000000"/>
              </a:solidFill>
            </a:endParaRPr>
          </a:p>
        </p:txBody>
      </p:sp>
      <p:sp>
        <p:nvSpPr>
          <p:cNvPr id="129026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29027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7F7802D8-A9EC-4110-B2E0-4F524D248607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>
                <a:defRPr/>
              </a:pPr>
              <a:t>104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0049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  <a:defRPr/>
            </a:pPr>
            <a:fld id="{C4CD7E61-6B0C-4E39-930E-5273332E0AD7}" type="slidenum">
              <a:rPr lang="en-US" sz="1200" smtClean="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  <a:defRPr/>
              </a:pPr>
              <a:t>104</a:t>
            </a:fld>
            <a:endParaRPr lang="en-US" sz="1200" smtClean="0">
              <a:solidFill>
                <a:srgbClr val="000000"/>
              </a:solidFill>
            </a:endParaRPr>
          </a:p>
        </p:txBody>
      </p:sp>
      <p:sp>
        <p:nvSpPr>
          <p:cNvPr id="130050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0051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A90B5347-C130-42B2-95A9-7C93DA5EDC2D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>
                <a:defRPr/>
              </a:pPr>
              <a:t>105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1073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  <a:defRPr/>
            </a:pPr>
            <a:fld id="{30FE577E-BE42-478D-A28E-129C1300F484}" type="slidenum">
              <a:rPr lang="en-US" sz="1200" smtClean="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  <a:defRPr/>
              </a:pPr>
              <a:t>105</a:t>
            </a:fld>
            <a:endParaRPr lang="en-US" sz="1200" smtClean="0">
              <a:solidFill>
                <a:srgbClr val="000000"/>
              </a:solidFill>
            </a:endParaRPr>
          </a:p>
        </p:txBody>
      </p:sp>
      <p:sp>
        <p:nvSpPr>
          <p:cNvPr id="131074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1075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102D8ED8-1D71-4589-B40E-6FCA807F406F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>
                <a:defRPr/>
              </a:pPr>
              <a:t>106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2097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  <a:defRPr/>
            </a:pPr>
            <a:fld id="{BF2CA818-B624-41C5-807A-4C802E302EDB}" type="slidenum">
              <a:rPr lang="en-US" sz="1200" smtClean="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  <a:defRPr/>
              </a:pPr>
              <a:t>106</a:t>
            </a:fld>
            <a:endParaRPr lang="en-US" sz="1200" smtClean="0">
              <a:solidFill>
                <a:srgbClr val="000000"/>
              </a:solidFill>
            </a:endParaRPr>
          </a:p>
        </p:txBody>
      </p:sp>
      <p:sp>
        <p:nvSpPr>
          <p:cNvPr id="132098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2099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C0B6DD05-14C3-458B-9B4D-D06BF5325CAB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>
                <a:defRPr/>
              </a:pPr>
              <a:t>107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2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  <a:defRPr/>
            </a:pPr>
            <a:fld id="{BAE26A9C-97A9-4431-B071-ECCA3FCC9866}" type="slidenum">
              <a:rPr lang="en-US" sz="1200" smtClean="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  <a:defRPr/>
              </a:pPr>
              <a:t>107</a:t>
            </a:fld>
            <a:endParaRPr lang="en-US" sz="1200" smtClean="0">
              <a:solidFill>
                <a:srgbClr val="000000"/>
              </a:solidFill>
            </a:endParaRPr>
          </a:p>
        </p:txBody>
      </p:sp>
      <p:sp>
        <p:nvSpPr>
          <p:cNvPr id="133122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23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D5F4620A-1516-4E14-802F-F30F15225565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>
                <a:defRPr/>
              </a:pPr>
              <a:t>108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414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  <a:defRPr/>
            </a:pPr>
            <a:fld id="{9D6AEF39-E81F-4201-B26F-38964E6A7F7C}" type="slidenum">
              <a:rPr lang="en-US" sz="1200" smtClean="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  <a:defRPr/>
              </a:pPr>
              <a:t>108</a:t>
            </a:fld>
            <a:endParaRPr lang="en-US" sz="1200" smtClean="0">
              <a:solidFill>
                <a:srgbClr val="000000"/>
              </a:solidFill>
            </a:endParaRPr>
          </a:p>
        </p:txBody>
      </p:sp>
      <p:sp>
        <p:nvSpPr>
          <p:cNvPr id="134146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4147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ADFE1999-CC4D-40AF-95EF-04258FC9E148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>
                <a:defRPr/>
              </a:pPr>
              <a:t>109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5169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  <a:defRPr/>
            </a:pPr>
            <a:fld id="{C7ACBA9D-3D80-42E0-9C0E-363430BC19D6}" type="slidenum">
              <a:rPr lang="en-US" sz="1200" smtClean="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  <a:defRPr/>
              </a:pPr>
              <a:t>109</a:t>
            </a:fld>
            <a:endParaRPr lang="en-US" sz="1200" smtClean="0">
              <a:solidFill>
                <a:srgbClr val="000000"/>
              </a:solidFill>
            </a:endParaRPr>
          </a:p>
        </p:txBody>
      </p:sp>
      <p:sp>
        <p:nvSpPr>
          <p:cNvPr id="135170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5171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14D25F1-7DD4-49FB-A71C-9B6026A40BA7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11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3187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6754E383-1B35-47E2-9A1A-01A2690F8AF5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93188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3189" name="Rectangle 3"/>
          <p:cNvSpPr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mtClean="0">
                <a:latin typeface="Times New Roman" pitchFamily="18" charset="0"/>
              </a:rPr>
              <a:t>In photography, </a:t>
            </a:r>
            <a:r>
              <a:rPr lang="en-US" b="1" smtClean="0">
                <a:latin typeface="Times New Roman" pitchFamily="18" charset="0"/>
              </a:rPr>
              <a:t>toning</a:t>
            </a:r>
            <a:r>
              <a:rPr lang="en-US" smtClean="0">
                <a:latin typeface="Times New Roman" pitchFamily="18" charset="0"/>
              </a:rPr>
              <a:t> is a method of changing the color of black-and-white.</a:t>
            </a:r>
            <a:endParaRPr lang="en-US" smtClean="0">
              <a:latin typeface="Arial" pitchFamily="34" charset="0"/>
              <a:ea typeface="ＭＳ Ｐゴシック" pitchFamily="34" charset="-128"/>
            </a:endParaRP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D839348F-4734-4EBB-9B0A-BE24CAD023A8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>
                <a:defRPr/>
              </a:pPr>
              <a:t>110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6193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  <a:defRPr/>
            </a:pPr>
            <a:fld id="{FCF7DDDE-531C-4CDD-8562-B810C81ABDE9}" type="slidenum">
              <a:rPr lang="en-US" sz="1200" smtClean="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  <a:defRPr/>
              </a:pPr>
              <a:t>110</a:t>
            </a:fld>
            <a:endParaRPr lang="en-US" sz="1200" smtClean="0">
              <a:solidFill>
                <a:srgbClr val="000000"/>
              </a:solidFill>
            </a:endParaRPr>
          </a:p>
        </p:txBody>
      </p:sp>
      <p:sp>
        <p:nvSpPr>
          <p:cNvPr id="136194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6195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5C8CB165-E976-41B1-AC81-11EE6416B57D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>
                <a:defRPr/>
              </a:pPr>
              <a:t>111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7217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  <a:defRPr/>
            </a:pPr>
            <a:fld id="{2EF546B7-97A7-40EF-8A66-43903F433C00}" type="slidenum">
              <a:rPr lang="en-US" sz="1200" smtClean="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  <a:defRPr/>
              </a:pPr>
              <a:t>111</a:t>
            </a:fld>
            <a:endParaRPr lang="en-US" sz="1200" smtClean="0">
              <a:solidFill>
                <a:srgbClr val="000000"/>
              </a:solidFill>
            </a:endParaRPr>
          </a:p>
        </p:txBody>
      </p:sp>
      <p:sp>
        <p:nvSpPr>
          <p:cNvPr id="137218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7219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E1D66921-8AF0-49BE-A3C0-A4AFA6F5DAF5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>
                <a:defRPr/>
              </a:pPr>
              <a:t>112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824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  <a:defRPr/>
            </a:pPr>
            <a:fld id="{A5A02363-08B0-4C03-9325-B3BD14E98779}" type="slidenum">
              <a:rPr lang="en-US" sz="1200" smtClean="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  <a:defRPr/>
              </a:pPr>
              <a:t>112</a:t>
            </a:fld>
            <a:endParaRPr lang="en-US" sz="1200" smtClean="0">
              <a:solidFill>
                <a:srgbClr val="000000"/>
              </a:solidFill>
            </a:endParaRPr>
          </a:p>
        </p:txBody>
      </p:sp>
      <p:sp>
        <p:nvSpPr>
          <p:cNvPr id="138242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8243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ED191082-45F0-4049-8B3B-070F39B75239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>
                <a:defRPr/>
              </a:pPr>
              <a:t>113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926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  <a:defRPr/>
            </a:pPr>
            <a:fld id="{70763B5C-4CAF-4FF8-89A9-344801C3CC61}" type="slidenum">
              <a:rPr lang="en-US" sz="1200" smtClean="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  <a:defRPr/>
              </a:pPr>
              <a:t>113</a:t>
            </a:fld>
            <a:endParaRPr lang="en-US" sz="1200" smtClean="0">
              <a:solidFill>
                <a:srgbClr val="000000"/>
              </a:solidFill>
            </a:endParaRPr>
          </a:p>
        </p:txBody>
      </p:sp>
      <p:sp>
        <p:nvSpPr>
          <p:cNvPr id="139266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9267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156C6DFA-F215-4070-8D08-3E6234F15898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>
                <a:defRPr/>
              </a:pPr>
              <a:t>114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40289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  <a:defRPr/>
            </a:pPr>
            <a:fld id="{B9AA5C33-1CD4-4B08-96FF-3836BAE4058A}" type="slidenum">
              <a:rPr lang="en-US" sz="1200" smtClean="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  <a:defRPr/>
              </a:pPr>
              <a:t>114</a:t>
            </a:fld>
            <a:endParaRPr lang="en-US" sz="1200" smtClean="0">
              <a:solidFill>
                <a:srgbClr val="000000"/>
              </a:solidFill>
            </a:endParaRPr>
          </a:p>
        </p:txBody>
      </p:sp>
      <p:sp>
        <p:nvSpPr>
          <p:cNvPr id="140290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40291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8CDC0C97-0C8C-4439-BAF4-35993736F3F9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>
                <a:defRPr/>
              </a:pPr>
              <a:t>115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41313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  <a:defRPr/>
            </a:pPr>
            <a:fld id="{82048375-3A63-4854-97B7-688CD38E6882}" type="slidenum">
              <a:rPr lang="en-US" sz="1200" smtClean="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  <a:defRPr/>
              </a:pPr>
              <a:t>115</a:t>
            </a:fld>
            <a:endParaRPr lang="en-US" sz="1200" smtClean="0">
              <a:solidFill>
                <a:srgbClr val="000000"/>
              </a:solidFill>
            </a:endParaRPr>
          </a:p>
        </p:txBody>
      </p:sp>
      <p:sp>
        <p:nvSpPr>
          <p:cNvPr id="141314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41315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418AD98A-085C-4350-BD2A-FC9A794C44F6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>
                <a:defRPr/>
              </a:pPr>
              <a:t>116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42337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  <a:defRPr/>
            </a:pPr>
            <a:fld id="{623C3833-7A97-4842-9222-8946CC9C51B7}" type="slidenum">
              <a:rPr lang="en-US" sz="1200" smtClean="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  <a:defRPr/>
              </a:pPr>
              <a:t>116</a:t>
            </a:fld>
            <a:endParaRPr lang="en-US" sz="1200" smtClean="0">
              <a:solidFill>
                <a:srgbClr val="000000"/>
              </a:solidFill>
            </a:endParaRPr>
          </a:p>
        </p:txBody>
      </p:sp>
      <p:sp>
        <p:nvSpPr>
          <p:cNvPr id="142338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42339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A1CB352E-1EDD-41C5-8CC7-479A295749F9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12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42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40F22D8F-32EC-4AE2-98EB-EDB7FAA518C2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94212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3"/>
          <p:cNvSpPr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AD546F-7255-49CE-91B8-74716C1AA345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13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523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900805C7-4E25-4C15-8933-FD8667C5A213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13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95236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5237" name="Rectangle 3"/>
          <p:cNvSpPr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DFB728AD-3D2E-41F4-9B53-7507D2825059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14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6259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84BEB862-9148-4A0E-8579-7D6F6328EA83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96260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6261" name="Rectangle 3"/>
          <p:cNvSpPr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41C4276-FB9E-4BE0-BE4C-D1B760F505AB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15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7283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9E064D8C-1773-4762-9082-E1C815544523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97284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7285" name="Rectangle 3"/>
          <p:cNvSpPr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2BDD3EEB-C642-4C8B-B19A-5447533C8121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16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8307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C34EB93F-CB87-48A8-91A2-0BC5C2CB3C43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16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98308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8309" name="Rectangle 3"/>
          <p:cNvSpPr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84972EA-57CD-493E-891E-0033728E913F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17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933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EF2170F3-6EBC-46F7-B186-8DCDB497B658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17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99332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9333" name="Rectangle 3"/>
          <p:cNvSpPr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06137987-0367-43F0-843C-72CFBFEA44C7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18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035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6AFF9E8-BD4D-47DA-85C4-EB6DF07E25D1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18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00356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0357" name="Rectangle 3"/>
          <p:cNvSpPr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E10C83A5-C415-43DC-B41A-3949DBD05E58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19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1379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6F44A7DA-AD9D-4CB2-9CC4-02D422B4FF46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19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01380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1381" name="Rectangle 3"/>
          <p:cNvSpPr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A70B987-BE7C-41E8-BCB7-FC3758F4F7D0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2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397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1692474C-45B9-4030-BDE0-FC10DFA0F77F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83972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3973" name="Rectangle 3"/>
          <p:cNvSpPr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4CDC5651-3D9B-46E3-BFC8-0B52952052AC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20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2403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55D09A4-1EA9-4580-ADFD-7E5D6BA659B0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20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02404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5" name="Rectangle 3"/>
          <p:cNvSpPr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44F45F1C-126E-4B72-9146-834336522760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21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3427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D759BDEA-A674-49DA-8882-51592377F6E5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21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03428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3429" name="Rectangle 3"/>
          <p:cNvSpPr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38B027AA-8741-4C78-8310-894C8ACE210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22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445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CB799843-6655-4727-97C2-8BF0E493A34C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22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04452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3" name="Rectangle 3"/>
          <p:cNvSpPr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E7033EE-2CA5-4481-AADC-2BF7CB4F9FFF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23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547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1C85A0FF-45C8-4361-8A6D-01D40C2A3FB1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23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05476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5477" name="Rectangle 3"/>
          <p:cNvSpPr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7F57570D-500F-4F83-B0DF-1B391273E167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24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6499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B6ECC31D-0945-42F9-BBF8-35BA53AE7BBC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24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06500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501" name="Rectangle 3"/>
          <p:cNvSpPr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70D0ED53-3AC9-4E9A-9B4C-1F27953546D5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25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234C64CD-7A31-4274-8966-63FBC4E9D690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25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07524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7525" name="Rectangle 3"/>
          <p:cNvSpPr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3717E78-C803-4177-A73A-400B4CD7098C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26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8547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30666090-9ABE-4734-A878-C1B242158FF3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26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08548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49" name="Rectangle 3"/>
          <p:cNvSpPr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F8506C97-522B-44C0-9375-93D8BF6C6EF4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27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957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CECA7674-B1F3-4F1E-B429-D15EFEBD063B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27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09572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9573" name="Rectangle 3"/>
          <p:cNvSpPr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2BE1072-91DF-474D-AB6D-CCD1F087E92B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28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059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29F24BB4-74D4-4CAD-A5E9-9AC2C90E72EE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28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10596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0597" name="Rectangle 3"/>
          <p:cNvSpPr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AE518B7-9C3A-49BF-AB09-ADA2F50DDD5F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29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1619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7531DE4B-4A40-4988-82C1-3D6097FBEA22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29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11620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1621" name="Rectangle 3"/>
          <p:cNvSpPr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9396898-B6AC-4D4C-8A8C-85A9ED8D5D8B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3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638ECF7E-6EBE-4EAD-8ED4-FD6AC6FF6A10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3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84996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4997" name="Rectangle 3"/>
          <p:cNvSpPr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30F7A636-538E-47EB-896B-F36B562A0AAB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30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2643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D0D417F3-173C-45A4-A744-A28B1C7D78D0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30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12644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5" name="Rectangle 3"/>
          <p:cNvSpPr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3A49A63D-E5FE-41ED-8762-2E6D31C89EC9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31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3667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45D23248-D934-489A-B958-5A14AE5F5C24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31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13668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3669" name="Rectangle 3"/>
          <p:cNvSpPr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72D2F0B2-EB38-4D9A-AC9A-89D5F99DE999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32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469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296BDB55-9724-4E21-BA90-B77297054B6E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32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14692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3" name="Rectangle 3"/>
          <p:cNvSpPr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468BD78A-99EE-428D-97EF-55747884EEAA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33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571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7F073711-16BE-4587-8CE1-78CE91B4C0CE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33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15716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5717" name="Rectangle 3"/>
          <p:cNvSpPr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727CAA2D-4662-4B95-97E6-414761855EFE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34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6739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9722C942-ADED-471D-B54F-C48F930C4C87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34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16740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41" name="Rectangle 3"/>
          <p:cNvSpPr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E5C90505-5F24-4B6B-9576-614AF39700AC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35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7763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F7B7FE1-5DBC-4F62-BB60-4611C0768B89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35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17764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7765" name="Rectangle 3"/>
          <p:cNvSpPr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6A2B703-03E1-4FDF-A178-7FC761D67DDD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36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8787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53B2D09-1AE0-45AC-A27D-D74302C7990C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36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18788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8789" name="Rectangle 3"/>
          <p:cNvSpPr>
            <a:spLocks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036796BA-1678-4883-95BC-DEE90A096E8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37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9811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3184BB69-9517-445F-8590-B2D9C4C9E0F8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37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19812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9813" name="Rectangle 3"/>
          <p:cNvSpPr>
            <a:spLocks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78A682C-FCFA-4BE0-83E6-4618B958FD57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38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0835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3F8FB365-1448-4154-90AE-D7EA815145B8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38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20836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0837" name="Text Box 3"/>
          <p:cNvSpPr>
            <a:spLocks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mtClean="0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Mach bands were named after Ernst Mach who described the phenomenon in 1865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1361DDD0-A1A3-4CA7-B08A-0C7120EBE7F4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39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1859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2AEFB917-F601-46C2-88AB-5C5FC90129BF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39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21860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1861" name="Text Box 3"/>
          <p:cNvSpPr>
            <a:spLocks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mtClean="0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Mach bands were named after Ernst Mach who described the phenomenon in 1865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A6765EF-C7CE-48E1-86EA-17257561201E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4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2C27A9CD-6F7B-4A73-B056-64CFEAE62D82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86020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022410B7-A585-4735-A6C3-E226E0BD2D8E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40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2883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2DEE5E5F-454B-4214-A602-A81C874D2452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40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22884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885" name="Text Box 3"/>
          <p:cNvSpPr>
            <a:spLocks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mtClean="0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Mach bands were named after Ernst Mach who described the phenomenon in 1865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997F524-CF77-4D59-AC03-FABAEF9097DA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41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3907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ABCA99BB-0C93-4DB2-AF6B-49292FEC8AF2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41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23908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3909" name="Rectangle 3"/>
          <p:cNvSpPr>
            <a:spLocks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56AB71CD-17E6-4CB2-861F-23A64FA6963B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42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4931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1301345-B597-468F-AB75-B8B49A756898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42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24932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4933" name="Text Box 3"/>
          <p:cNvSpPr>
            <a:spLocks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mtClean="0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In 1666 Sir Isaac Newton discovered that light passed through a prism splits into a continuous spectrum of colours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mtClean="0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Many image applications use electromagnetic radiation that is far outside the visual spectrum – x-ray images, infra-red images – we genrate images of these images by mapping them to the visual spectrum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5AD4AE94-9A09-4D6B-80AE-1C300D983987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43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5955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CFD3AE90-94FA-4163-B002-A875FF4756B9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43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25956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7" name="Rectangle 3"/>
          <p:cNvSpPr>
            <a:spLocks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E18DB1EF-0358-4ACF-BE6A-78AA81DAA2FB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44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6979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0631FB9-6DB7-45A7-8F6C-2C247E2BD3D6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44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26980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6981" name="Rectangle 3"/>
          <p:cNvSpPr>
            <a:spLocks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936AF1D-FE5C-4A58-9816-FD25F157CED5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45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8003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7B41CE0E-464E-4FC1-846F-F9174BFAA7AA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45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28004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5" name="Rectangle 3"/>
          <p:cNvSpPr>
            <a:spLocks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097B1A4A-6E10-4274-A980-E2916E1719F2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46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9027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1D607ADC-882A-40E8-BEFE-D820954142F0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46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29028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9029" name="Rectangle 3"/>
          <p:cNvSpPr>
            <a:spLocks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0A0CD2E-4554-4BDD-9A63-7B705A30788D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47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0051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1EFCA0B3-25EF-4A10-9699-FDE354EDC62A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47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30052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0053" name="Rectangle 3"/>
          <p:cNvSpPr>
            <a:spLocks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7773FA6-334D-410A-A460-B10115DB40DB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48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1075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623BACCD-889E-4D51-8F8C-FBF8F5AD1AD8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48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31076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1077" name="Text Box 3"/>
          <p:cNvSpPr>
            <a:spLocks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mtClean="0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Analogue Vs digital</a:t>
            </a:r>
          </a:p>
          <a:p>
            <a:pPr eaLnBrk="1" hangingPunct="1">
              <a:spcBef>
                <a:spcPts val="450"/>
              </a:spcBef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mtClean="0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Think of the volume knob on your stereo</a:t>
            </a:r>
          </a:p>
          <a:p>
            <a:pPr eaLnBrk="1" hangingPunct="1">
              <a:spcBef>
                <a:spcPts val="450"/>
              </a:spcBef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mtClean="0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Records Vs CDs Vs Mp3s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IE" smtClean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mtClean="0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Nyquist theory etc talks about how much sampling we need to do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0A3D1981-7158-462A-9787-B9BAE5E5D2EE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49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2099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1AF491C5-0944-443A-9AED-C4B2C32F3342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49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32100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2101" name="Text Box 3"/>
          <p:cNvSpPr>
            <a:spLocks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mtClean="0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Analogue Vs digital</a:t>
            </a:r>
          </a:p>
          <a:p>
            <a:pPr eaLnBrk="1" hangingPunct="1">
              <a:spcBef>
                <a:spcPts val="450"/>
              </a:spcBef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mtClean="0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Think of the volume knob on your stereo</a:t>
            </a:r>
          </a:p>
          <a:p>
            <a:pPr eaLnBrk="1" hangingPunct="1">
              <a:spcBef>
                <a:spcPts val="450"/>
              </a:spcBef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mtClean="0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Records Vs CDs Vs Mp3s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IE" smtClean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mtClean="0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Nyquist theory etc talks about how much sampling we need to do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CD8DF80-0E55-4F37-B1D5-785F714DCD65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5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7043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776BFD1F-D067-4145-B91C-6BBA04889165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87044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7045" name="Text Box 3"/>
          <p:cNvSpPr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mtClean="0">
                <a:latin typeface="Arial" pitchFamily="34" charset="0"/>
                <a:ea typeface="ＭＳ Ｐゴシック" pitchFamily="34" charset="-128"/>
              </a:rPr>
              <a:t>Real world is continuous – an image is simply a digital approximation of this.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b="1" smtClean="0">
                <a:solidFill>
                  <a:schemeClr val="tx1"/>
                </a:solidFill>
                <a:latin typeface="Times New Roman" pitchFamily="18" charset="0"/>
              </a:rPr>
              <a:t>Digital image processing is the use of computer algorithms to perform image processing on digital image.</a:t>
            </a:r>
            <a:endParaRPr lang="en-IE" b="1" smtClean="0">
              <a:solidFill>
                <a:schemeClr val="tx1"/>
              </a:solidFill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7DEC514D-C5B2-4111-8BFD-C4C82E0611BA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50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3123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7790FD76-812F-4DB1-A712-615A3D59D791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50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33124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25" name="Text Box 3"/>
          <p:cNvSpPr>
            <a:spLocks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mtClean="0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Analogue Vs digital</a:t>
            </a:r>
          </a:p>
          <a:p>
            <a:pPr eaLnBrk="1" hangingPunct="1">
              <a:spcBef>
                <a:spcPts val="450"/>
              </a:spcBef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mtClean="0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Think of the volume knob on your stereo</a:t>
            </a:r>
          </a:p>
          <a:p>
            <a:pPr eaLnBrk="1" hangingPunct="1">
              <a:spcBef>
                <a:spcPts val="450"/>
              </a:spcBef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mtClean="0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Records Vs CDs Vs Mp3s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IE" smtClean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mtClean="0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Nyquist theory etc talks about how much sampling we need to do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7DB32F44-CAB7-49F0-AA87-C6C4A11857B4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51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0F4EB55-4D5E-4E5E-856C-B28FC1253A90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51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34148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4149" name="Rectangle 3"/>
          <p:cNvSpPr>
            <a:spLocks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FFD6C62-283C-4F62-B8BA-57CA743FE1EB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52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5171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8741B236-E885-47F7-AFD4-2DFA80E20D07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52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35172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5173" name="Rectangle 3"/>
          <p:cNvSpPr>
            <a:spLocks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4FDE706-15A6-4960-AE97-CEA0D5EDB42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53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6195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3800BB4A-FA4A-4D9E-8011-3C1FC113E9DB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53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36196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6197" name="Rectangle 3"/>
          <p:cNvSpPr>
            <a:spLocks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E7929D23-3338-47D8-AF98-1A3CDCC543F8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54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7219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BBAB08C-8A5F-4FA0-A33D-A248989FA66E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54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37220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7221" name="Rectangle 3"/>
          <p:cNvSpPr>
            <a:spLocks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759535D1-9DAE-46B4-80F7-DCE962F17FCE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55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8243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13A396F4-52D0-4F25-A59E-6D965AA860B3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55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38244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8245" name="Rectangle 3"/>
          <p:cNvSpPr>
            <a:spLocks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DCD645A2-FC91-47C8-A6F8-D1EF9AFA53C7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56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9267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9DB6E948-4D29-4B62-9398-11AF62CFC45C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56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39268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9269" name="Rectangle 3"/>
          <p:cNvSpPr>
            <a:spLocks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4FCAA7E-2FDE-4FF0-94D7-7B3CC547557A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57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0291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A4F38D42-6557-435E-B398-5FC9371C3C9F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57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40292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0293" name="Rectangle 3"/>
          <p:cNvSpPr>
            <a:spLocks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E2FAB0A1-1EFE-4C7D-99B0-28276B676ACB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58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1315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478A1BCC-D72D-490A-B146-B10BA508851E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58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41316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1317" name="Rectangle 3"/>
          <p:cNvSpPr>
            <a:spLocks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8330BCC-E645-493F-AC05-63E3869639F1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59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82164211-2BA8-425A-8DEA-B5BC2903ACC7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59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42340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2341" name="Rectangle 3"/>
          <p:cNvSpPr>
            <a:spLocks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7A0C5729-656A-4DE7-B559-C929C3A760A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6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8067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3D46AB91-C915-4295-B9DD-C0A9F6BE0887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6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88068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 smtClean="0">
                <a:solidFill>
                  <a:srgbClr val="FF0000"/>
                </a:solidFill>
              </a:rPr>
              <a:t> the smallest addressable element in an 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all points addressable display device.</a:t>
            </a:r>
            <a:endParaRPr lang="en-US" dirty="0" smtClean="0">
              <a:solidFill>
                <a:srgbClr val="FF0000"/>
              </a:solidFill>
              <a:latin typeface="Arial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0510D36-45D9-47F3-AC60-6C847607082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60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3363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DDE268F2-BC78-4F69-856F-E5CED5F85FB0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60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43364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65" name="Rectangle 3"/>
          <p:cNvSpPr>
            <a:spLocks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74988005-53E5-490A-8BD0-4372C8C292FA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61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4387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D5F0DF0B-2CD9-4B6C-9AE6-A5DEC7261FED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61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44388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4389" name="Rectangle 3"/>
          <p:cNvSpPr>
            <a:spLocks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13AF558E-B221-4CBF-8807-326CEF84AA15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62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5411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EF8D85C0-8020-48EF-9048-92275E2D414A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62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45412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5413" name="Rectangle 3"/>
          <p:cNvSpPr>
            <a:spLocks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9778817-AF7B-4AF3-B5BD-174F5443B4D4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63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6435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1A1DFC4E-8BF5-4F81-B62E-33922D1BD78D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63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46436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6437" name="Rectangle 3"/>
          <p:cNvSpPr>
            <a:spLocks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07B72ED9-B793-4735-B743-C2005E3111D9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64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7459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C494413E-EAB4-4DD0-8259-94BFEA6401F8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64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47460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7461" name="Rectangle 3"/>
          <p:cNvSpPr>
            <a:spLocks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E3E67AE6-AE9C-486F-A79C-F076A30D86C7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65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8483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82ACABA0-E0F4-4275-9BE1-52D8F226F571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65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48484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8485" name="Rectangle 3"/>
          <p:cNvSpPr>
            <a:spLocks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3A137C08-94F1-4937-B032-91ADF54AF440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66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9507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8E05A75F-A368-4F68-B27B-700A1E5062B0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66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49508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9509" name="Rectangle 3"/>
          <p:cNvSpPr>
            <a:spLocks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7BE9217C-A6E9-44F5-B526-587A958B8CA8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67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0531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EBA13D7A-D0FD-4564-A342-9D85CE211C9B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67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50532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3" name="Rectangle 3"/>
          <p:cNvSpPr>
            <a:spLocks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78261D09-AAB0-4E8A-A72F-42E78C5AE154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68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1555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037E6039-96D3-4F1D-92A7-F050BCB66B2F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68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51556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1557" name="Rectangle 3"/>
          <p:cNvSpPr>
            <a:spLocks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4643B300-64DB-4E71-9EF0-FB3A11E98167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69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2579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0EC9B81D-55B5-4042-9A30-9B219DCA9F10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69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52580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2581" name="Rectangle 3"/>
          <p:cNvSpPr>
            <a:spLocks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21E247FC-F91D-4D30-A1EA-0BC0045445A6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7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909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2569F845-3A11-408E-A236-6B9765BEEB17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7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89092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00138" y="676275"/>
            <a:ext cx="4610100" cy="3457575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9093" name="Rectangle 3"/>
          <p:cNvSpPr>
            <a:spLocks noChangeArrowheads="1"/>
          </p:cNvSpPr>
          <p:nvPr>
            <p:ph type="body" idx="1"/>
          </p:nvPr>
        </p:nvSpPr>
        <p:spPr>
          <a:xfrm>
            <a:off x="898525" y="4359275"/>
            <a:ext cx="5011738" cy="4132263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mtClean="0">
                <a:latin typeface="Times New Roman" pitchFamily="18" charset="0"/>
              </a:rPr>
              <a:t>In photography and</a:t>
            </a:r>
            <a:r>
              <a:rPr lang="en-US" smtClean="0">
                <a:solidFill>
                  <a:schemeClr val="tx1"/>
                </a:solidFill>
                <a:latin typeface="Times New Roman" pitchFamily="18" charset="0"/>
              </a:rPr>
              <a:t> computing, </a:t>
            </a:r>
            <a:r>
              <a:rPr lang="en-US" smtClean="0">
                <a:latin typeface="Times New Roman" pitchFamily="18" charset="0"/>
              </a:rPr>
              <a:t>a </a:t>
            </a:r>
            <a:r>
              <a:rPr lang="en-US" b="1" smtClean="0">
                <a:latin typeface="Times New Roman" pitchFamily="18" charset="0"/>
              </a:rPr>
              <a:t>gray scale</a:t>
            </a:r>
            <a:r>
              <a:rPr lang="en-US" smtClean="0">
                <a:latin typeface="Times New Roman" pitchFamily="18" charset="0"/>
              </a:rPr>
              <a:t> or </a:t>
            </a:r>
            <a:r>
              <a:rPr lang="en-US" b="1" smtClean="0">
                <a:latin typeface="Times New Roman" pitchFamily="18" charset="0"/>
              </a:rPr>
              <a:t>grey scale</a:t>
            </a:r>
            <a:r>
              <a:rPr lang="en-US" smtClean="0">
                <a:latin typeface="Times New Roman" pitchFamily="18" charset="0"/>
              </a:rPr>
              <a:t> digital image is an image in which the value of each pixel is a single sample, that is, it carries only intensity information. Images of this sort, also known as black-and-white, are composed exclusively of shades of gray, varying from black at the weakest intensity to white at the strongest.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E6E089F7-E649-437F-BEB4-20DEA413C562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70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3603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04" name="Rectangle 2"/>
          <p:cNvSpPr>
            <a:spLocks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319D500D-4EAC-49E2-A279-8503AD7B3C70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71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4627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A99EE095-C364-4416-B76D-5DD58C7F147E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71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54628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4629" name="Rectangle 3"/>
          <p:cNvSpPr>
            <a:spLocks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1BEF701-2124-4723-95D7-27088A509145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72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5651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67628506-657C-422A-B1A3-D03835E3121E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72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55652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5653" name="Rectangle 3"/>
          <p:cNvSpPr>
            <a:spLocks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F2991E15-A40F-42FA-9FF8-6859A2E4586B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73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6675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96F832B4-D9D3-46F9-82C4-6FC386C73790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73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56676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6677" name="Rectangle 3"/>
          <p:cNvSpPr>
            <a:spLocks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A6BB685F-AFC2-4A71-8BA4-86C0979D8F85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74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7699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3D4867DC-40AD-4539-BC8A-6B24FD7766EC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74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57700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7701" name="Rectangle 3"/>
          <p:cNvSpPr>
            <a:spLocks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1E8FBFDA-A9D1-4B21-B371-6A49CE38B714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75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8723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AC362730-89C1-4BBD-9E69-3923A3E1C0B0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75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58724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8725" name="Rectangle 3"/>
          <p:cNvSpPr>
            <a:spLocks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D8CB62F9-06E7-4DEF-A9A6-DF1DFD6BAE11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76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9747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0344ECF-53B4-4328-995E-E9F91B6CBE85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76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59748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9749" name="Rectangle 3"/>
          <p:cNvSpPr>
            <a:spLocks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404FD31-8FE4-4508-9FFD-5C547777225A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77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0771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6AE0BA2B-FAA1-4044-8DBD-4F9BD041D3CB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77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60772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0773" name="Rectangle 3"/>
          <p:cNvSpPr>
            <a:spLocks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5D6BD4E6-929F-47CB-A408-C34C923E3345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>
                <a:defRPr/>
              </a:pPr>
              <a:t>78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9329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  <a:defRPr/>
            </a:pPr>
            <a:fld id="{9CFCE231-5C3D-4DBA-93AA-3D98CEAC10D6}" type="slidenum">
              <a:rPr lang="en-US" sz="1200" smtClean="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  <a:defRPr/>
              </a:pPr>
              <a:t>78</a:t>
            </a:fld>
            <a:endParaRPr lang="en-US" sz="1200" smtClean="0">
              <a:solidFill>
                <a:srgbClr val="000000"/>
              </a:solidFill>
            </a:endParaRPr>
          </a:p>
        </p:txBody>
      </p:sp>
      <p:sp>
        <p:nvSpPr>
          <p:cNvPr id="99330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99331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  <a:defRPr/>
            </a:pPr>
            <a:endParaRPr lang="en-GB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F0CFAC28-E4DE-42A9-B37A-03A0EC5C51AC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>
                <a:defRPr/>
              </a:pPr>
              <a:t>79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0353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  <a:defRPr/>
            </a:pPr>
            <a:fld id="{0545BA81-A431-41F3-8CDE-AA6C63BCD185}" type="slidenum">
              <a:rPr lang="en-US" sz="1200" smtClean="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  <a:defRPr/>
              </a:pPr>
              <a:t>79</a:t>
            </a:fld>
            <a:endParaRPr lang="en-US" sz="1200" smtClean="0">
              <a:solidFill>
                <a:srgbClr val="000000"/>
              </a:solidFill>
            </a:endParaRPr>
          </a:p>
        </p:txBody>
      </p:sp>
      <p:sp>
        <p:nvSpPr>
          <p:cNvPr id="100354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00355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1CED5E42-CF4F-4F36-888E-1D57EA2A197F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8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011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D9F5F82F-F715-403E-853F-B09F62DD4C50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8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90116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0117" name="Rectangle 3"/>
          <p:cNvSpPr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2AE713A6-165C-42B9-969B-73F08BA83B9C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>
                <a:defRPr/>
              </a:pPr>
              <a:t>80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1377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  <a:defRPr/>
            </a:pPr>
            <a:fld id="{CAA39F9E-BB8F-45F6-BA16-8AFEF5790C7A}" type="slidenum">
              <a:rPr lang="en-US" sz="1200" smtClean="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  <a:defRPr/>
              </a:pPr>
              <a:t>80</a:t>
            </a:fld>
            <a:endParaRPr lang="en-US" sz="1200" smtClean="0">
              <a:solidFill>
                <a:srgbClr val="000000"/>
              </a:solidFill>
            </a:endParaRPr>
          </a:p>
        </p:txBody>
      </p:sp>
      <p:sp>
        <p:nvSpPr>
          <p:cNvPr id="101378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01379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E8C86312-A35B-4C1D-9771-AD02AA16080F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>
                <a:defRPr/>
              </a:pPr>
              <a:t>81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240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  <a:defRPr/>
            </a:pPr>
            <a:fld id="{9657DB49-D972-4FCA-82DD-623B8B207D8A}" type="slidenum">
              <a:rPr lang="en-US" sz="1200" smtClean="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  <a:defRPr/>
              </a:pPr>
              <a:t>81</a:t>
            </a:fld>
            <a:endParaRPr lang="en-US" sz="1200" smtClean="0">
              <a:solidFill>
                <a:srgbClr val="000000"/>
              </a:solidFill>
            </a:endParaRPr>
          </a:p>
        </p:txBody>
      </p:sp>
      <p:sp>
        <p:nvSpPr>
          <p:cNvPr id="102402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02403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E8D532F1-001D-4320-8938-BB386FEAC22F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>
                <a:defRPr/>
              </a:pPr>
              <a:t>82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342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  <a:defRPr/>
            </a:pPr>
            <a:fld id="{29B981E8-FB06-4551-9EF0-A8144E805544}" type="slidenum">
              <a:rPr lang="en-US" sz="1200" smtClean="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  <a:defRPr/>
              </a:pPr>
              <a:t>82</a:t>
            </a:fld>
            <a:endParaRPr lang="en-US" sz="1200" smtClean="0">
              <a:solidFill>
                <a:srgbClr val="000000"/>
              </a:solidFill>
            </a:endParaRPr>
          </a:p>
        </p:txBody>
      </p:sp>
      <p:sp>
        <p:nvSpPr>
          <p:cNvPr id="103426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03427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FB77E943-821D-4FDB-A697-E1989A5F2627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>
                <a:defRPr/>
              </a:pPr>
              <a:t>83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49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  <a:defRPr/>
            </a:pPr>
            <a:fld id="{0CF488E7-70A1-4C13-AFD0-D6F109A95828}" type="slidenum">
              <a:rPr lang="en-US" sz="1200" smtClean="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  <a:defRPr/>
              </a:pPr>
              <a:t>83</a:t>
            </a:fld>
            <a:endParaRPr lang="en-US" sz="1200" smtClean="0">
              <a:solidFill>
                <a:srgbClr val="000000"/>
              </a:solidFill>
            </a:endParaRPr>
          </a:p>
        </p:txBody>
      </p:sp>
      <p:sp>
        <p:nvSpPr>
          <p:cNvPr id="104450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04451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736DFE2A-33E5-40AF-9F4E-1F76CBE32A35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>
                <a:defRPr/>
              </a:pPr>
              <a:t>84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5473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  <a:defRPr/>
            </a:pPr>
            <a:fld id="{BA3E69ED-BD81-4F9C-9F62-145793D6AAE2}" type="slidenum">
              <a:rPr lang="en-US" sz="1200" smtClean="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  <a:defRPr/>
              </a:pPr>
              <a:t>84</a:t>
            </a:fld>
            <a:endParaRPr lang="en-US" sz="1200" smtClean="0">
              <a:solidFill>
                <a:srgbClr val="000000"/>
              </a:solidFill>
            </a:endParaRPr>
          </a:p>
        </p:txBody>
      </p:sp>
      <p:sp>
        <p:nvSpPr>
          <p:cNvPr id="105474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05475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20E88FF9-766E-44F6-B016-4B3D344108C7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>
                <a:defRPr/>
              </a:pPr>
              <a:t>85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497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  <a:defRPr/>
            </a:pPr>
            <a:fld id="{7C09D8B9-A32A-454A-A237-F918569DF12F}" type="slidenum">
              <a:rPr lang="en-US" sz="1200" smtClean="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  <a:defRPr/>
              </a:pPr>
              <a:t>85</a:t>
            </a:fld>
            <a:endParaRPr lang="en-US" sz="1200" smtClean="0">
              <a:solidFill>
                <a:srgbClr val="000000"/>
              </a:solidFill>
            </a:endParaRPr>
          </a:p>
        </p:txBody>
      </p:sp>
      <p:sp>
        <p:nvSpPr>
          <p:cNvPr id="106498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06499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32464F4E-CE32-43FC-BBB1-EE5DE6691894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>
                <a:defRPr/>
              </a:pPr>
              <a:t>86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854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  <a:defRPr/>
            </a:pPr>
            <a:fld id="{9CACC56A-CD95-4D52-8CB2-1F0049A6FE9D}" type="slidenum">
              <a:rPr lang="en-US" sz="1200" smtClean="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  <a:defRPr/>
              </a:pPr>
              <a:t>86</a:t>
            </a:fld>
            <a:endParaRPr lang="en-US" sz="1200" smtClean="0">
              <a:solidFill>
                <a:srgbClr val="000000"/>
              </a:solidFill>
            </a:endParaRPr>
          </a:p>
        </p:txBody>
      </p:sp>
      <p:sp>
        <p:nvSpPr>
          <p:cNvPr id="108546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08547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9C5400F2-DF49-4EB1-A549-F7553EF1259C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>
                <a:defRPr/>
              </a:pPr>
              <a:t>87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1264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  <a:defRPr/>
            </a:pPr>
            <a:fld id="{5D7DCEBC-295E-4E88-AC8F-E11575FFA633}" type="slidenum">
              <a:rPr lang="en-US" sz="1200" smtClean="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  <a:defRPr/>
              </a:pPr>
              <a:t>87</a:t>
            </a:fld>
            <a:endParaRPr lang="en-US" sz="1200" smtClean="0">
              <a:solidFill>
                <a:srgbClr val="000000"/>
              </a:solidFill>
            </a:endParaRPr>
          </a:p>
        </p:txBody>
      </p:sp>
      <p:sp>
        <p:nvSpPr>
          <p:cNvPr id="112642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12643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19BBABFD-5037-447E-838D-B234BA3B3FF4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>
                <a:defRPr/>
              </a:pPr>
              <a:t>88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1366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  <a:defRPr/>
            </a:pPr>
            <a:fld id="{4F30CE8F-B5A0-48B4-8F01-E62AA7C4C8FC}" type="slidenum">
              <a:rPr lang="en-US" sz="1200" smtClean="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  <a:defRPr/>
              </a:pPr>
              <a:t>88</a:t>
            </a:fld>
            <a:endParaRPr lang="en-US" sz="1200" smtClean="0">
              <a:solidFill>
                <a:srgbClr val="000000"/>
              </a:solidFill>
            </a:endParaRPr>
          </a:p>
        </p:txBody>
      </p:sp>
      <p:sp>
        <p:nvSpPr>
          <p:cNvPr id="113666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13667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21095213-9E8D-41F8-919D-7F6A7B5BD8FE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>
                <a:defRPr/>
              </a:pPr>
              <a:t>89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14689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  <a:defRPr/>
            </a:pPr>
            <a:fld id="{C0BC4073-70C1-4BE3-82A2-D1DE5E9F8B3F}" type="slidenum">
              <a:rPr lang="en-US" sz="1200" smtClean="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  <a:defRPr/>
              </a:pPr>
              <a:t>89</a:t>
            </a:fld>
            <a:endParaRPr lang="en-US" sz="1200" smtClean="0">
              <a:solidFill>
                <a:srgbClr val="000000"/>
              </a:solidFill>
            </a:endParaRPr>
          </a:p>
        </p:txBody>
      </p:sp>
      <p:sp>
        <p:nvSpPr>
          <p:cNvPr id="114690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14691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E8815233-3C2C-4016-ACEA-2B00FE738800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 hangingPunct="1"/>
              <a:t>9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1139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A833A8FD-7D24-4863-812D-F69ED3857C2D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9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91140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1141" name="Text Box 3"/>
          <p:cNvSpPr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mtClean="0">
                <a:latin typeface="Arial" pitchFamily="34" charset="0"/>
                <a:ea typeface="ＭＳ Ｐゴシック" pitchFamily="34" charset="-128"/>
              </a:rPr>
              <a:t>Give the analogy of the character recognition system.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mtClean="0">
                <a:latin typeface="Arial" pitchFamily="34" charset="0"/>
                <a:ea typeface="ＭＳ Ｐゴシック" pitchFamily="34" charset="-128"/>
              </a:rPr>
              <a:t>Low Level: Cleaning up the image of some text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mtClean="0">
                <a:latin typeface="Arial" pitchFamily="34" charset="0"/>
                <a:ea typeface="ＭＳ Ｐゴシック" pitchFamily="34" charset="-128"/>
              </a:rPr>
              <a:t>Mid level: Segmenting the text from the background and recognising individual characters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mtClean="0">
                <a:latin typeface="Arial" pitchFamily="34" charset="0"/>
                <a:ea typeface="ＭＳ Ｐゴシック" pitchFamily="34" charset="-128"/>
              </a:rPr>
              <a:t>High level: Understanding what the text says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IE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B6648E8B-C686-4ED7-BA9A-F2577AEA54FB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>
                <a:defRPr/>
              </a:pPr>
              <a:t>90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15713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  <a:defRPr/>
            </a:pPr>
            <a:fld id="{BA970AE3-CDB0-48D9-BAE6-4FC82772D03C}" type="slidenum">
              <a:rPr lang="en-US" sz="1200" smtClean="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  <a:defRPr/>
              </a:pPr>
              <a:t>90</a:t>
            </a:fld>
            <a:endParaRPr lang="en-US" sz="1200" smtClean="0">
              <a:solidFill>
                <a:srgbClr val="000000"/>
              </a:solidFill>
            </a:endParaRPr>
          </a:p>
        </p:txBody>
      </p:sp>
      <p:sp>
        <p:nvSpPr>
          <p:cNvPr id="115714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15715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A8DE01AD-ABE6-42A3-A889-9630A68C0EAE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>
                <a:defRPr/>
              </a:pPr>
              <a:t>91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16737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  <a:defRPr/>
            </a:pPr>
            <a:fld id="{236B6C66-612B-4B86-AB36-EA4A16834431}" type="slidenum">
              <a:rPr lang="en-US" sz="1200" smtClean="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  <a:defRPr/>
              </a:pPr>
              <a:t>91</a:t>
            </a:fld>
            <a:endParaRPr lang="en-US" sz="1200" smtClean="0">
              <a:solidFill>
                <a:srgbClr val="000000"/>
              </a:solidFill>
            </a:endParaRPr>
          </a:p>
        </p:txBody>
      </p:sp>
      <p:sp>
        <p:nvSpPr>
          <p:cNvPr id="116738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16739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F2DA3EA4-AAA6-46AD-831D-BEA9ED3B1786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>
                <a:defRPr/>
              </a:pPr>
              <a:t>92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1776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  <a:defRPr/>
            </a:pPr>
            <a:fld id="{D2CEFDB7-4AFB-4C7F-8DED-463521F59B99}" type="slidenum">
              <a:rPr lang="en-US" sz="1200" smtClean="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  <a:defRPr/>
              </a:pPr>
              <a:t>92</a:t>
            </a:fld>
            <a:endParaRPr lang="en-US" sz="1200" smtClean="0">
              <a:solidFill>
                <a:srgbClr val="000000"/>
              </a:solidFill>
            </a:endParaRPr>
          </a:p>
        </p:txBody>
      </p:sp>
      <p:sp>
        <p:nvSpPr>
          <p:cNvPr id="117762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17763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6839E26E-71C5-4629-85F5-13D51B989060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>
                <a:defRPr/>
              </a:pPr>
              <a:t>93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1878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  <a:defRPr/>
            </a:pPr>
            <a:fld id="{1B6F2A74-87E5-4B55-8597-DFE6961B0BBB}" type="slidenum">
              <a:rPr lang="en-US" sz="1200" smtClean="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  <a:defRPr/>
              </a:pPr>
              <a:t>93</a:t>
            </a:fld>
            <a:endParaRPr lang="en-US" sz="1200" smtClean="0">
              <a:solidFill>
                <a:srgbClr val="000000"/>
              </a:solidFill>
            </a:endParaRPr>
          </a:p>
        </p:txBody>
      </p:sp>
      <p:sp>
        <p:nvSpPr>
          <p:cNvPr id="118786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18787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92869543-8943-46BE-A42E-22EF24208BD4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>
                <a:defRPr/>
              </a:pPr>
              <a:t>94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19809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  <a:defRPr/>
            </a:pPr>
            <a:fld id="{B8135CF2-677A-4F4F-8066-E0F8DC471DED}" type="slidenum">
              <a:rPr lang="en-US" sz="1200" smtClean="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  <a:defRPr/>
              </a:pPr>
              <a:t>94</a:t>
            </a:fld>
            <a:endParaRPr lang="en-US" sz="1200" smtClean="0">
              <a:solidFill>
                <a:srgbClr val="000000"/>
              </a:solidFill>
            </a:endParaRPr>
          </a:p>
        </p:txBody>
      </p:sp>
      <p:sp>
        <p:nvSpPr>
          <p:cNvPr id="119810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19811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E5B5FBCA-48BD-4308-A360-279C61F433D5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>
                <a:defRPr/>
              </a:pPr>
              <a:t>95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20833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  <a:defRPr/>
            </a:pPr>
            <a:fld id="{98B6BD15-287D-424E-BCA1-05F992B8FC32}" type="slidenum">
              <a:rPr lang="en-US" sz="1200" smtClean="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  <a:defRPr/>
              </a:pPr>
              <a:t>95</a:t>
            </a:fld>
            <a:endParaRPr lang="en-US" sz="1200" smtClean="0">
              <a:solidFill>
                <a:srgbClr val="000000"/>
              </a:solidFill>
            </a:endParaRPr>
          </a:p>
        </p:txBody>
      </p:sp>
      <p:sp>
        <p:nvSpPr>
          <p:cNvPr id="120834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20835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D0F7FC77-126B-471F-9C15-AF8C58153D84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>
                <a:defRPr/>
              </a:pPr>
              <a:t>96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21857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  <a:defRPr/>
            </a:pPr>
            <a:fld id="{EABFD61A-EF6A-4A0A-9F20-FC30A55D3F21}" type="slidenum">
              <a:rPr lang="en-US" sz="1200" smtClean="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  <a:defRPr/>
              </a:pPr>
              <a:t>96</a:t>
            </a:fld>
            <a:endParaRPr lang="en-US" sz="1200" smtClean="0">
              <a:solidFill>
                <a:srgbClr val="000000"/>
              </a:solidFill>
            </a:endParaRPr>
          </a:p>
        </p:txBody>
      </p:sp>
      <p:sp>
        <p:nvSpPr>
          <p:cNvPr id="121858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21859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203A6B9C-7FBE-4B24-AE37-C949E2295B38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>
                <a:defRPr/>
              </a:pPr>
              <a:t>97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2288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  <a:defRPr/>
            </a:pPr>
            <a:fld id="{B204C957-94E4-44D3-9CD4-439F1F45E145}" type="slidenum">
              <a:rPr lang="en-US" sz="1200" smtClean="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  <a:defRPr/>
              </a:pPr>
              <a:t>97</a:t>
            </a:fld>
            <a:endParaRPr lang="en-US" sz="1200" smtClean="0">
              <a:solidFill>
                <a:srgbClr val="000000"/>
              </a:solidFill>
            </a:endParaRPr>
          </a:p>
        </p:txBody>
      </p:sp>
      <p:sp>
        <p:nvSpPr>
          <p:cNvPr id="122882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22883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2BDB423E-D98F-4092-8AFA-12A014F387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>
                <a:defRPr/>
              </a:pPr>
              <a:t>98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2390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  <a:defRPr/>
            </a:pPr>
            <a:fld id="{8EB6C34C-D05E-4246-91D2-C2701520E475}" type="slidenum">
              <a:rPr lang="en-US" sz="1200" smtClean="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  <a:defRPr/>
              </a:pPr>
              <a:t>98</a:t>
            </a:fld>
            <a:endParaRPr lang="en-US" sz="1200" smtClean="0">
              <a:solidFill>
                <a:srgbClr val="000000"/>
              </a:solidFill>
            </a:endParaRPr>
          </a:p>
        </p:txBody>
      </p:sp>
      <p:sp>
        <p:nvSpPr>
          <p:cNvPr id="123906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23907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CF0143CF-774D-427F-9E28-5B3A4701EA5E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>
                <a:defRPr/>
              </a:pPr>
              <a:t>99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24929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  <a:defRPr/>
            </a:pPr>
            <a:fld id="{6BD7031E-CA1A-4363-9938-0662CFF36B7D}" type="slidenum">
              <a:rPr lang="en-US" sz="1200" smtClean="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  <a:defRPr/>
              </a:pPr>
              <a:t>99</a:t>
            </a:fld>
            <a:endParaRPr lang="en-US" sz="1200" smtClean="0">
              <a:solidFill>
                <a:srgbClr val="000000"/>
              </a:solidFill>
            </a:endParaRPr>
          </a:p>
        </p:txBody>
      </p:sp>
      <p:sp>
        <p:nvSpPr>
          <p:cNvPr id="124930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24931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B0D8F-3D38-4B33-BE5B-EE0AFDCED4B5}" type="datetime1">
              <a:rPr lang="en-US" smtClean="0"/>
              <a:t>8/29/2015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A50AF-A885-4827-B2E8-E2B3A1B77D1D}" type="datetime1">
              <a:rPr lang="en-US" smtClean="0"/>
              <a:t>8/29/2015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13CAC-91D0-4C5A-BD1C-63488DCA5B87}" type="datetime1">
              <a:rPr lang="en-US" smtClean="0"/>
              <a:t>8/29/2015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B1816-2AE2-4D6E-9CD8-8CCA742F0236}" type="datetime1">
              <a:rPr lang="en-US" smtClean="0"/>
              <a:t>8/29/2015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20AD2-5ABB-413B-A9CB-A26B1C8DE292}" type="datetime1">
              <a:rPr lang="en-US" smtClean="0"/>
              <a:t>8/29/2015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6194E-FF75-4E2C-B3C4-B157EFDB3D30}" type="datetime1">
              <a:rPr lang="en-US" smtClean="0"/>
              <a:t>8/29/2015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88015-414B-4859-9A2E-5C04899DE614}" type="datetime1">
              <a:rPr lang="en-US" smtClean="0"/>
              <a:t>8/29/2015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A703E-7F69-4407-A641-DC718268B303}" type="datetime1">
              <a:rPr lang="en-US" smtClean="0"/>
              <a:t>8/29/2015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EE8F5-7D22-42FE-B06B-F78ACBBE5710}" type="datetime1">
              <a:rPr lang="en-US" smtClean="0"/>
              <a:t>8/29/2015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057AB-8B0D-408F-BF11-67AD5CE65B76}" type="datetime1">
              <a:rPr lang="en-US" smtClean="0"/>
              <a:t>8/29/2015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63B3C-6A2C-4C96-8388-00080E9D515C}" type="datetime1">
              <a:rPr lang="en-US" smtClean="0"/>
              <a:t>8/29/2015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3CEFC-295B-4CEC-9F98-0D332BA63D6B}" type="datetime1">
              <a:rPr lang="en-US" smtClean="0"/>
              <a:t>8/29/2015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oleObject" Target="../embeddings/oleObject1.bin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5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1"/>
          <p:cNvSpPr txBox="1">
            <a:spLocks noChangeArrowheads="1"/>
          </p:cNvSpPr>
          <p:nvPr/>
        </p:nvSpPr>
        <p:spPr bwMode="auto">
          <a:xfrm>
            <a:off x="685800" y="1905000"/>
            <a:ext cx="777240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IE" sz="4000">
                <a:solidFill>
                  <a:srgbClr val="000000"/>
                </a:solidFill>
              </a:rPr>
              <a:t>Introduction (Chapter 1)</a:t>
            </a:r>
          </a:p>
        </p:txBody>
      </p:sp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4572000" y="4400550"/>
            <a:ext cx="4495800" cy="177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spcBef>
                <a:spcPts val="800"/>
              </a:spcBef>
              <a:buClrTx/>
              <a:buFontTx/>
              <a:buNone/>
            </a:pPr>
            <a:r>
              <a:rPr lang="en-IE" sz="2800" dirty="0" err="1">
                <a:solidFill>
                  <a:srgbClr val="000000"/>
                </a:solidFill>
              </a:rPr>
              <a:t>Suman</a:t>
            </a:r>
            <a:r>
              <a:rPr lang="en-IE" sz="2800" dirty="0">
                <a:solidFill>
                  <a:srgbClr val="000000"/>
                </a:solidFill>
              </a:rPr>
              <a:t> Sharma</a:t>
            </a:r>
          </a:p>
          <a:p>
            <a:pPr algn="r" eaLnBrk="1" hangingPunct="1">
              <a:spcBef>
                <a:spcPts val="800"/>
              </a:spcBef>
              <a:buClrTx/>
              <a:buFontTx/>
              <a:buNone/>
            </a:pPr>
            <a:r>
              <a:rPr lang="en-IE" sz="2800" dirty="0" smtClean="0">
                <a:solidFill>
                  <a:srgbClr val="009999"/>
                </a:solidFill>
              </a:rPr>
              <a:t>seeiumaan@gmail.com</a:t>
            </a:r>
          </a:p>
        </p:txBody>
      </p:sp>
      <p:sp>
        <p:nvSpPr>
          <p:cNvPr id="3076" name="TextBox 1"/>
          <p:cNvSpPr txBox="1">
            <a:spLocks noChangeArrowheads="1"/>
          </p:cNvSpPr>
          <p:nvPr/>
        </p:nvSpPr>
        <p:spPr bwMode="auto">
          <a:xfrm>
            <a:off x="1219200" y="457200"/>
            <a:ext cx="7239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b="1">
                <a:solidFill>
                  <a:schemeClr val="tx1"/>
                </a:solidFill>
              </a:rPr>
              <a:t>Image Processing</a:t>
            </a:r>
          </a:p>
        </p:txBody>
      </p:sp>
      <p:sp>
        <p:nvSpPr>
          <p:cNvPr id="3077" name="Text Box 2"/>
          <p:cNvSpPr txBox="1">
            <a:spLocks noChangeArrowheads="1"/>
          </p:cNvSpPr>
          <p:nvPr/>
        </p:nvSpPr>
        <p:spPr bwMode="auto">
          <a:xfrm>
            <a:off x="304800" y="4400550"/>
            <a:ext cx="4495800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800">
                <a:solidFill>
                  <a:srgbClr val="000000"/>
                </a:solidFill>
              </a:rPr>
              <a:t>Nashib Acharya</a:t>
            </a:r>
          </a:p>
          <a:p>
            <a:pPr algn="r" eaLnBrk="1" hangingPunct="1">
              <a:spcBef>
                <a:spcPts val="800"/>
              </a:spcBef>
              <a:buClrTx/>
              <a:buFontTx/>
              <a:buNone/>
            </a:pPr>
            <a:r>
              <a:rPr lang="en-IE" sz="2800">
                <a:solidFill>
                  <a:srgbClr val="009999"/>
                </a:solidFill>
              </a:rPr>
              <a:t>nashibacharya@gmail.com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8665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History of Digital Image Processing</a:t>
            </a:r>
          </a:p>
        </p:txBody>
      </p:sp>
      <p:sp>
        <p:nvSpPr>
          <p:cNvPr id="12291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marL="819150" indent="-284163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3200" b="1">
                <a:solidFill>
                  <a:srgbClr val="000000"/>
                </a:solidFill>
              </a:rPr>
              <a:t>Early 1920s: </a:t>
            </a:r>
            <a:r>
              <a:rPr lang="en-IE" sz="3200">
                <a:solidFill>
                  <a:srgbClr val="000000"/>
                </a:solidFill>
              </a:rPr>
              <a:t>One of the first applications of digital imaging was in the news-</a:t>
            </a:r>
            <a:br>
              <a:rPr lang="en-IE" sz="3200">
                <a:solidFill>
                  <a:srgbClr val="000000"/>
                </a:solidFill>
              </a:rPr>
            </a:br>
            <a:r>
              <a:rPr lang="en-IE" sz="3200">
                <a:solidFill>
                  <a:srgbClr val="000000"/>
                </a:solidFill>
              </a:rPr>
              <a:t>paper industry</a:t>
            </a:r>
          </a:p>
          <a:p>
            <a:pPr lvl="1" eaLnBrk="1" hangingPunct="1">
              <a:spcBef>
                <a:spcPts val="700"/>
              </a:spcBef>
              <a:buFont typeface="Arial" pitchFamily="34" charset="0"/>
              <a:buChar char="–"/>
            </a:pPr>
            <a:r>
              <a:rPr lang="en-IE" sz="2800">
                <a:solidFill>
                  <a:srgbClr val="000000"/>
                </a:solidFill>
              </a:rPr>
              <a:t>The Bartlane cable picture </a:t>
            </a:r>
            <a:br>
              <a:rPr lang="en-IE" sz="2800">
                <a:solidFill>
                  <a:srgbClr val="000000"/>
                </a:solidFill>
              </a:rPr>
            </a:br>
            <a:r>
              <a:rPr lang="en-IE" sz="2800">
                <a:solidFill>
                  <a:srgbClr val="000000"/>
                </a:solidFill>
              </a:rPr>
              <a:t>transmission service</a:t>
            </a:r>
          </a:p>
          <a:p>
            <a:pPr lvl="1" eaLnBrk="1" hangingPunct="1">
              <a:spcBef>
                <a:spcPts val="700"/>
              </a:spcBef>
              <a:buFont typeface="Arial" pitchFamily="34" charset="0"/>
              <a:buChar char="–"/>
            </a:pPr>
            <a:r>
              <a:rPr lang="en-IE" sz="2800">
                <a:solidFill>
                  <a:srgbClr val="000000"/>
                </a:solidFill>
              </a:rPr>
              <a:t>Images were transferred by submarine cable between London and New York</a:t>
            </a:r>
          </a:p>
          <a:p>
            <a:pPr lvl="1" eaLnBrk="1" hangingPunct="1">
              <a:spcBef>
                <a:spcPts val="700"/>
              </a:spcBef>
              <a:buFont typeface="Arial" pitchFamily="34" charset="0"/>
              <a:buChar char="–"/>
            </a:pPr>
            <a:r>
              <a:rPr lang="en-IE" sz="2800">
                <a:solidFill>
                  <a:srgbClr val="000000"/>
                </a:solidFill>
              </a:rPr>
              <a:t>Pictures were coded for cable transfer and reconstructed at the receiving end on a telegraph printer</a:t>
            </a:r>
          </a:p>
          <a:p>
            <a:pPr lvl="1" eaLnBrk="1" hangingPunct="1">
              <a:spcBef>
                <a:spcPts val="700"/>
              </a:spcBef>
              <a:buClrTx/>
              <a:buFontTx/>
              <a:buNone/>
            </a:pPr>
            <a:endParaRPr lang="en-IE" sz="2800">
              <a:solidFill>
                <a:srgbClr val="000000"/>
              </a:solidFill>
            </a:endParaRPr>
          </a:p>
        </p:txBody>
      </p:sp>
      <p:grpSp>
        <p:nvGrpSpPr>
          <p:cNvPr id="12292" name="Group 3"/>
          <p:cNvGrpSpPr>
            <a:grpSpLocks/>
          </p:cNvGrpSpPr>
          <p:nvPr/>
        </p:nvGrpSpPr>
        <p:grpSpPr bwMode="auto">
          <a:xfrm>
            <a:off x="6400800" y="1952625"/>
            <a:ext cx="2251075" cy="1868488"/>
            <a:chOff x="4032" y="1230"/>
            <a:chExt cx="1418" cy="1177"/>
          </a:xfrm>
        </p:grpSpPr>
        <p:graphicFrame>
          <p:nvGraphicFramePr>
            <p:cNvPr id="12296" name="Object 4"/>
            <p:cNvGraphicFramePr>
              <a:graphicFrameLocks noChangeAspect="1"/>
            </p:cNvGraphicFramePr>
            <p:nvPr/>
          </p:nvGraphicFramePr>
          <p:xfrm>
            <a:off x="4055" y="1230"/>
            <a:ext cx="1373" cy="9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" r:id="rId4" imgW="2186667" imgH="1463167" progId="">
                    <p:embed/>
                  </p:oleObj>
                </mc:Choice>
                <mc:Fallback>
                  <p:oleObj r:id="rId4" imgW="2186667" imgH="1463167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55" y="1230"/>
                          <a:ext cx="1373" cy="9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297" name="Text Box 5"/>
            <p:cNvSpPr txBox="1">
              <a:spLocks noChangeArrowheads="1"/>
            </p:cNvSpPr>
            <p:nvPr/>
          </p:nvSpPr>
          <p:spPr bwMode="auto">
            <a:xfrm>
              <a:off x="4099" y="2162"/>
              <a:ext cx="129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n-IE" sz="1800">
                  <a:solidFill>
                    <a:srgbClr val="000000"/>
                  </a:solidFill>
                </a:rPr>
                <a:t>Early digital image</a:t>
              </a:r>
            </a:p>
          </p:txBody>
        </p:sp>
        <p:grpSp>
          <p:nvGrpSpPr>
            <p:cNvPr id="12298" name="Group 6"/>
            <p:cNvGrpSpPr>
              <a:grpSpLocks/>
            </p:cNvGrpSpPr>
            <p:nvPr/>
          </p:nvGrpSpPr>
          <p:grpSpPr bwMode="auto">
            <a:xfrm>
              <a:off x="4032" y="1233"/>
              <a:ext cx="1418" cy="1174"/>
              <a:chOff x="4032" y="1233"/>
              <a:chExt cx="1418" cy="1174"/>
            </a:xfrm>
          </p:grpSpPr>
          <p:sp>
            <p:nvSpPr>
              <p:cNvPr id="12299" name="Rectangle 7"/>
              <p:cNvSpPr>
                <a:spLocks noChangeArrowheads="1"/>
              </p:cNvSpPr>
              <p:nvPr/>
            </p:nvSpPr>
            <p:spPr bwMode="auto">
              <a:xfrm>
                <a:off x="4032" y="1233"/>
                <a:ext cx="1417" cy="922"/>
              </a:xfrm>
              <a:prstGeom prst="rect">
                <a:avLst/>
              </a:prstGeom>
              <a:noFill/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00" name="Rectangle 8"/>
              <p:cNvSpPr>
                <a:spLocks noChangeArrowheads="1"/>
              </p:cNvSpPr>
              <p:nvPr/>
            </p:nvSpPr>
            <p:spPr bwMode="auto">
              <a:xfrm>
                <a:off x="4033" y="2160"/>
                <a:ext cx="1417" cy="247"/>
              </a:xfrm>
              <a:prstGeom prst="rect">
                <a:avLst/>
              </a:prstGeom>
              <a:noFill/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2293" name="Group 9"/>
          <p:cNvGrpSpPr>
            <a:grpSpLocks/>
          </p:cNvGrpSpPr>
          <p:nvPr/>
        </p:nvGrpSpPr>
        <p:grpSpPr bwMode="auto">
          <a:xfrm>
            <a:off x="-3175" y="1631950"/>
            <a:ext cx="252413" cy="5221288"/>
            <a:chOff x="-2" y="1028"/>
            <a:chExt cx="159" cy="3289"/>
          </a:xfrm>
        </p:grpSpPr>
        <p:pic>
          <p:nvPicPr>
            <p:cNvPr id="12294" name="Picture 1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2295" name="Rectangle 11"/>
            <p:cNvSpPr>
              <a:spLocks noChangeArrowheads="1"/>
            </p:cNvSpPr>
            <p:nvPr/>
          </p:nvSpPr>
          <p:spPr bwMode="auto">
            <a:xfrm rot="-5400000">
              <a:off x="-1508" y="2536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4651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1"/>
          <p:cNvSpPr txBox="1">
            <a:spLocks noChangeArrowheads="1"/>
          </p:cNvSpPr>
          <p:nvPr/>
        </p:nvSpPr>
        <p:spPr bwMode="auto">
          <a:xfrm>
            <a:off x="638175" y="-39688"/>
            <a:ext cx="8505825" cy="1311276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4000" b="1" smtClean="0">
                <a:solidFill>
                  <a:srgbClr val="FFFFFF"/>
                </a:solidFill>
                <a:cs typeface="ArialMT" charset="0"/>
              </a:rPr>
              <a:t>Labeling 4-connected components</a:t>
            </a:r>
          </a:p>
        </p:txBody>
      </p:sp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368300" y="1406525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98193A"/>
                </a:solidFill>
              </a:rPr>
              <a:t>• </a:t>
            </a:r>
            <a:r>
              <a:rPr lang="en-IE" sz="2200" smtClean="0">
                <a:solidFill>
                  <a:srgbClr val="000000"/>
                </a:solidFill>
              </a:rPr>
              <a:t>Consider the following procedure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000000"/>
                </a:solidFill>
              </a:rPr>
              <a:t>if p=0 continue to the next position 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000000"/>
                </a:solidFill>
              </a:rPr>
              <a:t>     </a:t>
            </a:r>
            <a:r>
              <a:rPr lang="en-IE" sz="2000" smtClean="0">
                <a:solidFill>
                  <a:srgbClr val="000000"/>
                </a:solidFill>
              </a:rPr>
              <a:t>if r=t=0 assign a new label to p (Ln) 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000" smtClean="0">
                <a:solidFill>
                  <a:srgbClr val="000000"/>
                </a:solidFill>
              </a:rPr>
              <a:t>     if r=t=1 and they have the same label, assign that label to p 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000" smtClean="0">
                <a:solidFill>
                  <a:srgbClr val="000000"/>
                </a:solidFill>
              </a:rPr>
              <a:t>     if only one of r and t are 1, assign its label to p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000" smtClean="0">
                <a:solidFill>
                  <a:srgbClr val="000000"/>
                </a:solidFill>
              </a:rPr>
              <a:t>     if r=t=1 and they have different labels, assign one label to p and note that the two labels are equivalent (that is r and t are connected through p)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000000"/>
                </a:solidFill>
              </a:rPr>
              <a:t>At the end of the scan, sort pairs of equivalent labels into equivalence classes and assign a different label to each class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8538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ext Box 1"/>
          <p:cNvSpPr txBox="1">
            <a:spLocks noChangeArrowheads="1"/>
          </p:cNvSpPr>
          <p:nvPr/>
        </p:nvSpPr>
        <p:spPr bwMode="auto">
          <a:xfrm>
            <a:off x="638175" y="-39688"/>
            <a:ext cx="8505825" cy="1311276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4000" b="1" smtClean="0">
                <a:solidFill>
                  <a:srgbClr val="FFFFFF"/>
                </a:solidFill>
                <a:cs typeface="ArialMT" charset="0"/>
              </a:rPr>
              <a:t>Labeling 4-connected components (example)</a:t>
            </a:r>
          </a:p>
        </p:txBody>
      </p:sp>
      <p:sp>
        <p:nvSpPr>
          <p:cNvPr id="32770" name="Text Box 2"/>
          <p:cNvSpPr txBox="1">
            <a:spLocks noChangeArrowheads="1"/>
          </p:cNvSpPr>
          <p:nvPr/>
        </p:nvSpPr>
        <p:spPr bwMode="auto">
          <a:xfrm>
            <a:off x="368300" y="1406525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0513" y="1866900"/>
            <a:ext cx="8467725" cy="400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6126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1"/>
          <p:cNvSpPr txBox="1">
            <a:spLocks noChangeArrowheads="1"/>
          </p:cNvSpPr>
          <p:nvPr/>
        </p:nvSpPr>
        <p:spPr bwMode="auto">
          <a:xfrm>
            <a:off x="638175" y="-39688"/>
            <a:ext cx="8505825" cy="1311276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4000" b="1" smtClean="0">
                <a:solidFill>
                  <a:srgbClr val="FFFFFF"/>
                </a:solidFill>
                <a:cs typeface="ArialMT" charset="0"/>
              </a:rPr>
              <a:t>Labeling 8-connected components</a:t>
            </a:r>
          </a:p>
        </p:txBody>
      </p:sp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368300" y="1406525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98193A"/>
                </a:solidFill>
              </a:rPr>
              <a:t>•  </a:t>
            </a:r>
            <a:r>
              <a:rPr lang="en-IE" sz="2200" smtClean="0">
                <a:solidFill>
                  <a:srgbClr val="000000"/>
                </a:solidFill>
              </a:rPr>
              <a:t>Proceed as in the 4-connected component labeling case, but also examine two upper diagonal neighbors (</a:t>
            </a:r>
            <a:r>
              <a:rPr lang="en-IE" sz="2200" i="1" smtClean="0">
                <a:solidFill>
                  <a:srgbClr val="000000"/>
                </a:solidFill>
              </a:rPr>
              <a:t>q </a:t>
            </a:r>
            <a:r>
              <a:rPr lang="en-IE" sz="2200" smtClean="0">
                <a:solidFill>
                  <a:srgbClr val="000000"/>
                </a:solidFill>
              </a:rPr>
              <a:t>and </a:t>
            </a:r>
            <a:r>
              <a:rPr lang="en-IE" sz="2200" i="1" smtClean="0">
                <a:solidFill>
                  <a:srgbClr val="000000"/>
                </a:solidFill>
              </a:rPr>
              <a:t>s</a:t>
            </a:r>
            <a:r>
              <a:rPr lang="en-IE" sz="2200" smtClean="0">
                <a:solidFill>
                  <a:srgbClr val="000000"/>
                </a:solidFill>
              </a:rPr>
              <a:t>) of </a:t>
            </a:r>
            <a:r>
              <a:rPr lang="en-IE" sz="2200" i="1" smtClean="0">
                <a:solidFill>
                  <a:srgbClr val="000000"/>
                </a:solidFill>
              </a:rPr>
              <a:t>p</a:t>
            </a: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2488" y="2278063"/>
            <a:ext cx="7745412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69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 Box 1"/>
          <p:cNvSpPr txBox="1">
            <a:spLocks noChangeArrowheads="1"/>
          </p:cNvSpPr>
          <p:nvPr/>
        </p:nvSpPr>
        <p:spPr bwMode="auto">
          <a:xfrm>
            <a:off x="638175" y="-39688"/>
            <a:ext cx="8505825" cy="1311276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4000" b="1" smtClean="0">
                <a:solidFill>
                  <a:srgbClr val="FFFFFF"/>
                </a:solidFill>
                <a:cs typeface="ArialMT" charset="0"/>
              </a:rPr>
              <a:t>Labeling connected components in non-binary images</a:t>
            </a:r>
          </a:p>
        </p:txBody>
      </p:sp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368300" y="1406525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98193A"/>
                </a:solidFill>
              </a:rPr>
              <a:t>•  </a:t>
            </a:r>
            <a:r>
              <a:rPr lang="en-IE" sz="2200" smtClean="0">
                <a:solidFill>
                  <a:srgbClr val="000000"/>
                </a:solidFill>
              </a:rPr>
              <a:t>The 4-connected or 8-connected labeling schemes can be extended to gray level images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98193A"/>
                </a:solidFill>
              </a:rPr>
              <a:t>•  </a:t>
            </a:r>
            <a:r>
              <a:rPr lang="en-IE" sz="2200" smtClean="0">
                <a:solidFill>
                  <a:srgbClr val="000000"/>
                </a:solidFill>
              </a:rPr>
              <a:t>The set </a:t>
            </a:r>
            <a:r>
              <a:rPr lang="en-IE" sz="2200" i="1" smtClean="0">
                <a:solidFill>
                  <a:srgbClr val="000000"/>
                </a:solidFill>
              </a:rPr>
              <a:t>V </a:t>
            </a:r>
            <a:r>
              <a:rPr lang="en-IE" sz="2200" smtClean="0">
                <a:solidFill>
                  <a:srgbClr val="000000"/>
                </a:solidFill>
              </a:rPr>
              <a:t>may be used to connect into a component only those pixels within a specified range of pixel values</a:t>
            </a:r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6213" y="3219450"/>
            <a:ext cx="8740775" cy="281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22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4000" b="1" smtClean="0">
                <a:solidFill>
                  <a:srgbClr val="FFFFFF"/>
                </a:solidFill>
                <a:cs typeface="ArialMT" charset="0"/>
              </a:rPr>
              <a:t>Distance measures</a:t>
            </a:r>
          </a:p>
        </p:txBody>
      </p:sp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368300" y="1406525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98193A"/>
                </a:solidFill>
              </a:rPr>
              <a:t>•  </a:t>
            </a:r>
            <a:r>
              <a:rPr lang="en-IE" sz="2200" smtClean="0">
                <a:solidFill>
                  <a:srgbClr val="000000"/>
                </a:solidFill>
              </a:rPr>
              <a:t>Given pixels </a:t>
            </a:r>
            <a:r>
              <a:rPr lang="en-IE" sz="2200" i="1" smtClean="0">
                <a:solidFill>
                  <a:srgbClr val="000000"/>
                </a:solidFill>
              </a:rPr>
              <a:t>p</a:t>
            </a:r>
            <a:r>
              <a:rPr lang="en-IE" sz="2200" smtClean="0">
                <a:solidFill>
                  <a:srgbClr val="000000"/>
                </a:solidFill>
              </a:rPr>
              <a:t>, </a:t>
            </a:r>
            <a:r>
              <a:rPr lang="en-IE" sz="2200" i="1" smtClean="0">
                <a:solidFill>
                  <a:srgbClr val="000000"/>
                </a:solidFill>
              </a:rPr>
              <a:t>q</a:t>
            </a:r>
            <a:r>
              <a:rPr lang="en-IE" sz="2200" smtClean="0">
                <a:solidFill>
                  <a:srgbClr val="000000"/>
                </a:solidFill>
              </a:rPr>
              <a:t>, and </a:t>
            </a:r>
            <a:r>
              <a:rPr lang="en-IE" sz="2200" i="1" smtClean="0">
                <a:solidFill>
                  <a:srgbClr val="000000"/>
                </a:solidFill>
              </a:rPr>
              <a:t>z </a:t>
            </a:r>
            <a:r>
              <a:rPr lang="en-IE" sz="2200" smtClean="0">
                <a:solidFill>
                  <a:srgbClr val="000000"/>
                </a:solidFill>
              </a:rPr>
              <a:t>at (</a:t>
            </a:r>
            <a:r>
              <a:rPr lang="en-IE" sz="2200" i="1" smtClean="0">
                <a:solidFill>
                  <a:srgbClr val="000000"/>
                </a:solidFill>
              </a:rPr>
              <a:t>x,y</a:t>
            </a:r>
            <a:r>
              <a:rPr lang="en-IE" sz="2200" smtClean="0">
                <a:solidFill>
                  <a:srgbClr val="000000"/>
                </a:solidFill>
              </a:rPr>
              <a:t>), (</a:t>
            </a:r>
            <a:r>
              <a:rPr lang="en-IE" sz="2200" i="1" smtClean="0">
                <a:solidFill>
                  <a:srgbClr val="000000"/>
                </a:solidFill>
              </a:rPr>
              <a:t>s,t</a:t>
            </a:r>
            <a:r>
              <a:rPr lang="en-IE" sz="2200" smtClean="0">
                <a:solidFill>
                  <a:srgbClr val="000000"/>
                </a:solidFill>
              </a:rPr>
              <a:t>) and (</a:t>
            </a:r>
            <a:r>
              <a:rPr lang="en-IE" sz="2200" i="1" smtClean="0">
                <a:solidFill>
                  <a:srgbClr val="000000"/>
                </a:solidFill>
              </a:rPr>
              <a:t>u,v</a:t>
            </a:r>
            <a:r>
              <a:rPr lang="en-IE" sz="2200" smtClean="0">
                <a:solidFill>
                  <a:srgbClr val="000000"/>
                </a:solidFill>
              </a:rPr>
              <a:t>) respectively,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98193A"/>
                </a:solidFill>
              </a:rPr>
              <a:t>•  </a:t>
            </a:r>
            <a:r>
              <a:rPr lang="en-IE" sz="2200" i="1" smtClean="0">
                <a:solidFill>
                  <a:srgbClr val="000000"/>
                </a:solidFill>
              </a:rPr>
              <a:t>D </a:t>
            </a:r>
            <a:r>
              <a:rPr lang="en-IE" sz="2200" smtClean="0">
                <a:solidFill>
                  <a:srgbClr val="000000"/>
                </a:solidFill>
              </a:rPr>
              <a:t>is a </a:t>
            </a:r>
            <a:r>
              <a:rPr lang="en-IE" sz="2200" i="1" smtClean="0">
                <a:solidFill>
                  <a:srgbClr val="000000"/>
                </a:solidFill>
              </a:rPr>
              <a:t>distance function </a:t>
            </a:r>
            <a:r>
              <a:rPr lang="en-IE" sz="2200" smtClean="0">
                <a:solidFill>
                  <a:srgbClr val="000000"/>
                </a:solidFill>
              </a:rPr>
              <a:t>(or </a:t>
            </a:r>
            <a:r>
              <a:rPr lang="en-IE" sz="2200" i="1" smtClean="0">
                <a:solidFill>
                  <a:srgbClr val="000000"/>
                </a:solidFill>
              </a:rPr>
              <a:t>metric</a:t>
            </a:r>
            <a:r>
              <a:rPr lang="en-IE" sz="2200" smtClean="0">
                <a:solidFill>
                  <a:srgbClr val="000000"/>
                </a:solidFill>
              </a:rPr>
              <a:t>) if: 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000000"/>
                </a:solidFill>
              </a:rPr>
              <a:t>   </a:t>
            </a:r>
            <a:r>
              <a:rPr lang="en-IE" sz="2200" smtClean="0">
                <a:solidFill>
                  <a:srgbClr val="2617C0"/>
                </a:solidFill>
              </a:rPr>
              <a:t>– </a:t>
            </a:r>
            <a:r>
              <a:rPr lang="en-IE" sz="2200" smtClean="0">
                <a:solidFill>
                  <a:srgbClr val="000000"/>
                </a:solidFill>
              </a:rPr>
              <a:t>D(p,q) </a:t>
            </a:r>
            <a:r>
              <a:rPr lang="en-IE" sz="2200" smtClean="0">
                <a:solidFill>
                  <a:srgbClr val="000000"/>
                </a:solidFill>
                <a:cs typeface="Arial" pitchFamily="34" charset="0"/>
              </a:rPr>
              <a:t>≥ 0 </a:t>
            </a:r>
            <a:r>
              <a:rPr lang="en-IE" sz="2200" smtClean="0">
                <a:solidFill>
                  <a:srgbClr val="000000"/>
                </a:solidFill>
              </a:rPr>
              <a:t>(D(p,q)=0 iff p=q), 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000000"/>
                </a:solidFill>
              </a:rPr>
              <a:t>   </a:t>
            </a:r>
            <a:r>
              <a:rPr lang="en-IE" sz="2200" smtClean="0">
                <a:solidFill>
                  <a:srgbClr val="2617C0"/>
                </a:solidFill>
              </a:rPr>
              <a:t>– </a:t>
            </a:r>
            <a:r>
              <a:rPr lang="en-IE" sz="2200" smtClean="0">
                <a:solidFill>
                  <a:srgbClr val="000000"/>
                </a:solidFill>
              </a:rPr>
              <a:t>D(p,q) = D(q,p), and 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000000"/>
                </a:solidFill>
              </a:rPr>
              <a:t>   </a:t>
            </a:r>
            <a:r>
              <a:rPr lang="en-IE" sz="2200" smtClean="0">
                <a:solidFill>
                  <a:srgbClr val="2617C0"/>
                </a:solidFill>
              </a:rPr>
              <a:t>– </a:t>
            </a:r>
            <a:r>
              <a:rPr lang="en-IE" sz="2200" smtClean="0">
                <a:solidFill>
                  <a:srgbClr val="000000"/>
                </a:solidFill>
              </a:rPr>
              <a:t>D(p,z) </a:t>
            </a:r>
            <a:r>
              <a:rPr lang="en-IE" sz="2200" smtClean="0">
                <a:solidFill>
                  <a:srgbClr val="000000"/>
                </a:solidFill>
                <a:cs typeface="Arial" pitchFamily="34" charset="0"/>
              </a:rPr>
              <a:t>≤ </a:t>
            </a:r>
            <a:r>
              <a:rPr lang="en-IE" sz="2200" smtClean="0">
                <a:solidFill>
                  <a:srgbClr val="000000"/>
                </a:solidFill>
              </a:rPr>
              <a:t>D(p,q) + D(q,z).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98193A"/>
                </a:solidFill>
              </a:rPr>
              <a:t>•  </a:t>
            </a:r>
            <a:r>
              <a:rPr lang="en-IE" sz="2200" smtClean="0">
                <a:solidFill>
                  <a:srgbClr val="000000"/>
                </a:solidFill>
              </a:rPr>
              <a:t>The </a:t>
            </a:r>
            <a:r>
              <a:rPr lang="en-IE" sz="2200" i="1" smtClean="0">
                <a:solidFill>
                  <a:srgbClr val="000000"/>
                </a:solidFill>
              </a:rPr>
              <a:t>Euclidean distance </a:t>
            </a:r>
            <a:r>
              <a:rPr lang="en-IE" sz="2200" smtClean="0">
                <a:solidFill>
                  <a:srgbClr val="000000"/>
                </a:solidFill>
              </a:rPr>
              <a:t>between </a:t>
            </a:r>
            <a:r>
              <a:rPr lang="en-IE" sz="2200" i="1" smtClean="0">
                <a:solidFill>
                  <a:srgbClr val="000000"/>
                </a:solidFill>
              </a:rPr>
              <a:t>p </a:t>
            </a:r>
            <a:r>
              <a:rPr lang="en-IE" sz="2200" smtClean="0">
                <a:solidFill>
                  <a:srgbClr val="000000"/>
                </a:solidFill>
              </a:rPr>
              <a:t>and </a:t>
            </a:r>
            <a:r>
              <a:rPr lang="en-IE" sz="2200" i="1" smtClean="0">
                <a:solidFill>
                  <a:srgbClr val="000000"/>
                </a:solidFill>
              </a:rPr>
              <a:t>q </a:t>
            </a:r>
            <a:r>
              <a:rPr lang="en-IE" sz="2200" smtClean="0">
                <a:solidFill>
                  <a:srgbClr val="000000"/>
                </a:solidFill>
              </a:rPr>
              <a:t>is given by: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endParaRPr lang="en-IE" sz="2200" smtClean="0">
              <a:solidFill>
                <a:srgbClr val="000000"/>
              </a:solidFill>
            </a:endParaRP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endParaRPr lang="en-IE" sz="2200" smtClean="0">
              <a:solidFill>
                <a:srgbClr val="000000"/>
              </a:solidFill>
            </a:endParaRP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98193A"/>
                </a:solidFill>
              </a:rPr>
              <a:t>•  </a:t>
            </a:r>
            <a:r>
              <a:rPr lang="en-IE" sz="2200" smtClean="0">
                <a:solidFill>
                  <a:srgbClr val="000000"/>
                </a:solidFill>
              </a:rPr>
              <a:t>The pixels having distance less than or equal to some value </a:t>
            </a:r>
            <a:r>
              <a:rPr lang="en-IE" sz="2200" i="1" smtClean="0">
                <a:solidFill>
                  <a:srgbClr val="000000"/>
                </a:solidFill>
              </a:rPr>
              <a:t>r </a:t>
            </a:r>
            <a:r>
              <a:rPr lang="en-IE" sz="2200" smtClean="0">
                <a:solidFill>
                  <a:srgbClr val="000000"/>
                </a:solidFill>
              </a:rPr>
              <a:t>from (x,y) are the points contained in a disk of radius </a:t>
            </a:r>
            <a:r>
              <a:rPr lang="en-IE" sz="2200" i="1" smtClean="0">
                <a:solidFill>
                  <a:srgbClr val="000000"/>
                </a:solidFill>
              </a:rPr>
              <a:t>r </a:t>
            </a:r>
            <a:r>
              <a:rPr lang="en-IE" sz="2200" smtClean="0">
                <a:solidFill>
                  <a:srgbClr val="000000"/>
                </a:solidFill>
              </a:rPr>
              <a:t>centered at (x,y)</a:t>
            </a:r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4625" y="4048125"/>
            <a:ext cx="4572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429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4000" b="1" smtClean="0">
                <a:solidFill>
                  <a:srgbClr val="FFFFFF"/>
                </a:solidFill>
                <a:cs typeface="ArialMT" charset="0"/>
              </a:rPr>
              <a:t>Distance measures</a:t>
            </a:r>
          </a:p>
        </p:txBody>
      </p:sp>
      <p:sp>
        <p:nvSpPr>
          <p:cNvPr id="36866" name="Text Box 2"/>
          <p:cNvSpPr txBox="1">
            <a:spLocks noChangeArrowheads="1"/>
          </p:cNvSpPr>
          <p:nvPr/>
        </p:nvSpPr>
        <p:spPr bwMode="auto">
          <a:xfrm>
            <a:off x="368300" y="1406525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98193A"/>
                </a:solidFill>
              </a:rPr>
              <a:t>•  </a:t>
            </a:r>
            <a:r>
              <a:rPr lang="en-IE" sz="2200" smtClean="0">
                <a:solidFill>
                  <a:srgbClr val="000000"/>
                </a:solidFill>
              </a:rPr>
              <a:t>The D</a:t>
            </a:r>
            <a:r>
              <a:rPr lang="en-IE" sz="1400" smtClean="0">
                <a:solidFill>
                  <a:srgbClr val="000000"/>
                </a:solidFill>
              </a:rPr>
              <a:t>4</a:t>
            </a:r>
            <a:r>
              <a:rPr lang="en-IE" sz="2200" smtClean="0">
                <a:solidFill>
                  <a:srgbClr val="000000"/>
                </a:solidFill>
              </a:rPr>
              <a:t> distance (also called the </a:t>
            </a:r>
            <a:r>
              <a:rPr lang="en-IE" sz="2200" i="1" smtClean="0">
                <a:solidFill>
                  <a:srgbClr val="000000"/>
                </a:solidFill>
              </a:rPr>
              <a:t>city block distance</a:t>
            </a:r>
            <a:r>
              <a:rPr lang="en-IE" sz="2200" smtClean="0">
                <a:solidFill>
                  <a:srgbClr val="000000"/>
                </a:solidFill>
              </a:rPr>
              <a:t>) between </a:t>
            </a:r>
            <a:r>
              <a:rPr lang="en-IE" sz="2200" i="1" smtClean="0">
                <a:solidFill>
                  <a:srgbClr val="000000"/>
                </a:solidFill>
              </a:rPr>
              <a:t>p </a:t>
            </a:r>
            <a:r>
              <a:rPr lang="en-IE" sz="2200" smtClean="0">
                <a:solidFill>
                  <a:srgbClr val="000000"/>
                </a:solidFill>
              </a:rPr>
              <a:t>and </a:t>
            </a:r>
            <a:r>
              <a:rPr lang="en-IE" sz="2200" i="1" smtClean="0">
                <a:solidFill>
                  <a:srgbClr val="000000"/>
                </a:solidFill>
              </a:rPr>
              <a:t>q </a:t>
            </a:r>
            <a:r>
              <a:rPr lang="en-IE" sz="2200" smtClean="0">
                <a:solidFill>
                  <a:srgbClr val="000000"/>
                </a:solidFill>
              </a:rPr>
              <a:t>is given by: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endParaRPr lang="en-IE" sz="2200" smtClean="0">
              <a:solidFill>
                <a:srgbClr val="000000"/>
              </a:solidFill>
            </a:endParaRP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endParaRPr lang="en-IE" sz="2200" smtClean="0">
              <a:solidFill>
                <a:srgbClr val="98193A"/>
              </a:solidFill>
            </a:endParaRP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98193A"/>
                </a:solidFill>
              </a:rPr>
              <a:t>•  </a:t>
            </a:r>
            <a:r>
              <a:rPr lang="en-IE" sz="2200" smtClean="0">
                <a:solidFill>
                  <a:srgbClr val="000000"/>
                </a:solidFill>
              </a:rPr>
              <a:t>The pixels having a D</a:t>
            </a:r>
            <a:r>
              <a:rPr lang="en-IE" sz="1400" smtClean="0">
                <a:solidFill>
                  <a:srgbClr val="000000"/>
                </a:solidFill>
              </a:rPr>
              <a:t>4</a:t>
            </a:r>
            <a:r>
              <a:rPr lang="en-IE" sz="2200" smtClean="0">
                <a:solidFill>
                  <a:srgbClr val="000000"/>
                </a:solidFill>
              </a:rPr>
              <a:t> distance less than some </a:t>
            </a:r>
            <a:r>
              <a:rPr lang="en-IE" sz="2200" i="1" smtClean="0">
                <a:solidFill>
                  <a:srgbClr val="000000"/>
                </a:solidFill>
              </a:rPr>
              <a:t>r </a:t>
            </a:r>
            <a:r>
              <a:rPr lang="en-IE" sz="2200" smtClean="0">
                <a:solidFill>
                  <a:srgbClr val="000000"/>
                </a:solidFill>
              </a:rPr>
              <a:t>from (x,y)     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000000"/>
                </a:solidFill>
              </a:rPr>
              <a:t>    form a diamond centered at (x,y) 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98193A"/>
                </a:solidFill>
              </a:rPr>
              <a:t>•  </a:t>
            </a:r>
            <a:r>
              <a:rPr lang="en-IE" sz="2200" smtClean="0">
                <a:solidFill>
                  <a:srgbClr val="000000"/>
                </a:solidFill>
              </a:rPr>
              <a:t>Example: pixels where D</a:t>
            </a:r>
            <a:r>
              <a:rPr lang="en-IE" sz="1400" smtClean="0">
                <a:solidFill>
                  <a:srgbClr val="000000"/>
                </a:solidFill>
              </a:rPr>
              <a:t>4</a:t>
            </a:r>
            <a:r>
              <a:rPr lang="en-IE" sz="2200" smtClean="0">
                <a:solidFill>
                  <a:srgbClr val="000000"/>
                </a:solidFill>
              </a:rPr>
              <a:t> </a:t>
            </a:r>
            <a:r>
              <a:rPr lang="en-IE" sz="2200" smtClean="0">
                <a:solidFill>
                  <a:srgbClr val="000000"/>
                </a:solidFill>
                <a:cs typeface="Arial" pitchFamily="34" charset="0"/>
              </a:rPr>
              <a:t>≤ 2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endParaRPr lang="en-IE" sz="2200" smtClean="0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81138" y="2343150"/>
            <a:ext cx="31543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35350" y="4416425"/>
            <a:ext cx="4892675" cy="186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400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4000" b="1" smtClean="0">
                <a:solidFill>
                  <a:srgbClr val="FFFFFF"/>
                </a:solidFill>
                <a:cs typeface="ArialMT" charset="0"/>
              </a:rPr>
              <a:t>Distance measures</a:t>
            </a:r>
          </a:p>
        </p:txBody>
      </p:sp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368300" y="1406525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98193A"/>
                </a:solidFill>
              </a:rPr>
              <a:t>•  </a:t>
            </a:r>
            <a:r>
              <a:rPr lang="en-IE" sz="2200" smtClean="0">
                <a:solidFill>
                  <a:srgbClr val="000000"/>
                </a:solidFill>
              </a:rPr>
              <a:t>The D</a:t>
            </a:r>
            <a:r>
              <a:rPr lang="en-IE" sz="1400" smtClean="0">
                <a:solidFill>
                  <a:srgbClr val="000000"/>
                </a:solidFill>
              </a:rPr>
              <a:t>8</a:t>
            </a:r>
            <a:r>
              <a:rPr lang="en-IE" sz="2200" smtClean="0">
                <a:solidFill>
                  <a:srgbClr val="000000"/>
                </a:solidFill>
              </a:rPr>
              <a:t> distance (also called the </a:t>
            </a:r>
            <a:r>
              <a:rPr lang="en-IE" sz="2200" i="1" smtClean="0">
                <a:solidFill>
                  <a:srgbClr val="000000"/>
                </a:solidFill>
              </a:rPr>
              <a:t>chessboard distance</a:t>
            </a:r>
            <a:r>
              <a:rPr lang="en-IE" sz="2200" smtClean="0">
                <a:solidFill>
                  <a:srgbClr val="000000"/>
                </a:solidFill>
              </a:rPr>
              <a:t>) between </a:t>
            </a:r>
            <a:r>
              <a:rPr lang="en-IE" sz="2200" i="1" smtClean="0">
                <a:solidFill>
                  <a:srgbClr val="000000"/>
                </a:solidFill>
              </a:rPr>
              <a:t>p </a:t>
            </a:r>
            <a:r>
              <a:rPr lang="en-IE" sz="2200" smtClean="0">
                <a:solidFill>
                  <a:srgbClr val="000000"/>
                </a:solidFill>
              </a:rPr>
              <a:t>and </a:t>
            </a:r>
            <a:r>
              <a:rPr lang="en-IE" sz="2200" i="1" smtClean="0">
                <a:solidFill>
                  <a:srgbClr val="000000"/>
                </a:solidFill>
              </a:rPr>
              <a:t>q </a:t>
            </a:r>
            <a:r>
              <a:rPr lang="en-IE" sz="2200" smtClean="0">
                <a:solidFill>
                  <a:srgbClr val="000000"/>
                </a:solidFill>
              </a:rPr>
              <a:t>is given by: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endParaRPr lang="en-IE" sz="2200" smtClean="0">
              <a:solidFill>
                <a:srgbClr val="000000"/>
              </a:solidFill>
            </a:endParaRP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endParaRPr lang="en-IE" sz="2200" smtClean="0">
              <a:solidFill>
                <a:srgbClr val="000000"/>
              </a:solidFill>
            </a:endParaRP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98193A"/>
                </a:solidFill>
              </a:rPr>
              <a:t>•  </a:t>
            </a:r>
            <a:r>
              <a:rPr lang="en-IE" sz="2200" smtClean="0">
                <a:solidFill>
                  <a:srgbClr val="000000"/>
                </a:solidFill>
              </a:rPr>
              <a:t>The pixels having a D</a:t>
            </a:r>
            <a:r>
              <a:rPr lang="en-IE" sz="1400" smtClean="0">
                <a:solidFill>
                  <a:srgbClr val="000000"/>
                </a:solidFill>
              </a:rPr>
              <a:t>8</a:t>
            </a:r>
            <a:r>
              <a:rPr lang="en-IE" sz="2200" smtClean="0">
                <a:solidFill>
                  <a:srgbClr val="000000"/>
                </a:solidFill>
              </a:rPr>
              <a:t> distance less than some </a:t>
            </a:r>
            <a:r>
              <a:rPr lang="en-IE" sz="2200" i="1" smtClean="0">
                <a:solidFill>
                  <a:srgbClr val="000000"/>
                </a:solidFill>
              </a:rPr>
              <a:t>r </a:t>
            </a:r>
            <a:r>
              <a:rPr lang="en-IE" sz="2200" smtClean="0">
                <a:solidFill>
                  <a:srgbClr val="000000"/>
                </a:solidFill>
              </a:rPr>
              <a:t>from (x,y)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000000"/>
                </a:solidFill>
              </a:rPr>
              <a:t>    form a square centered at (x,y) 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98193A"/>
                </a:solidFill>
              </a:rPr>
              <a:t>•  </a:t>
            </a:r>
            <a:r>
              <a:rPr lang="en-IE" sz="2200" smtClean="0">
                <a:solidFill>
                  <a:srgbClr val="000000"/>
                </a:solidFill>
              </a:rPr>
              <a:t>Example: pixels where D</a:t>
            </a:r>
            <a:r>
              <a:rPr lang="en-IE" sz="1400" smtClean="0">
                <a:solidFill>
                  <a:srgbClr val="000000"/>
                </a:solidFill>
              </a:rPr>
              <a:t>8</a:t>
            </a:r>
            <a:r>
              <a:rPr lang="en-IE" sz="2200" smtClean="0">
                <a:solidFill>
                  <a:srgbClr val="000000"/>
                </a:solidFill>
              </a:rPr>
              <a:t> </a:t>
            </a:r>
            <a:r>
              <a:rPr lang="en-IE" sz="2200" smtClean="0">
                <a:solidFill>
                  <a:srgbClr val="000000"/>
                </a:solidFill>
                <a:cs typeface="Arial" pitchFamily="34" charset="0"/>
              </a:rPr>
              <a:t>≤ 2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endParaRPr lang="en-IE" sz="2200" smtClean="0">
              <a:solidFill>
                <a:srgbClr val="000000"/>
              </a:solidFill>
              <a:cs typeface="Arial" pitchFamily="34" charset="0"/>
            </a:endParaRP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endParaRPr lang="en-IE" sz="2200" smtClean="0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3875" y="2351088"/>
            <a:ext cx="39131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63913" y="4505325"/>
            <a:ext cx="4672012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5963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 Box 1"/>
          <p:cNvSpPr txBox="1">
            <a:spLocks noChangeArrowheads="1"/>
          </p:cNvSpPr>
          <p:nvPr/>
        </p:nvSpPr>
        <p:spPr bwMode="auto">
          <a:xfrm>
            <a:off x="638175" y="-39688"/>
            <a:ext cx="8505825" cy="1311276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4000" b="1" smtClean="0">
                <a:solidFill>
                  <a:srgbClr val="FFFFFF"/>
                </a:solidFill>
                <a:cs typeface="ArialMT" charset="0"/>
              </a:rPr>
              <a:t>Distance measures and connectivity</a:t>
            </a:r>
          </a:p>
        </p:txBody>
      </p:sp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368300" y="1406525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98193A"/>
                </a:solidFill>
              </a:rPr>
              <a:t>•  </a:t>
            </a:r>
            <a:r>
              <a:rPr lang="en-IE" sz="2200" smtClean="0">
                <a:solidFill>
                  <a:srgbClr val="000000"/>
                </a:solidFill>
              </a:rPr>
              <a:t>The D</a:t>
            </a:r>
            <a:r>
              <a:rPr lang="en-IE" sz="1400" smtClean="0">
                <a:solidFill>
                  <a:srgbClr val="000000"/>
                </a:solidFill>
              </a:rPr>
              <a:t>4</a:t>
            </a:r>
            <a:r>
              <a:rPr lang="en-IE" sz="2200" smtClean="0">
                <a:solidFill>
                  <a:srgbClr val="000000"/>
                </a:solidFill>
              </a:rPr>
              <a:t> distance between two points </a:t>
            </a:r>
            <a:r>
              <a:rPr lang="en-IE" sz="2200" i="1" smtClean="0">
                <a:solidFill>
                  <a:srgbClr val="000000"/>
                </a:solidFill>
              </a:rPr>
              <a:t>p </a:t>
            </a:r>
            <a:r>
              <a:rPr lang="en-IE" sz="2200" smtClean="0">
                <a:solidFill>
                  <a:srgbClr val="000000"/>
                </a:solidFill>
              </a:rPr>
              <a:t>and </a:t>
            </a:r>
            <a:r>
              <a:rPr lang="en-IE" sz="2200" i="1" smtClean="0">
                <a:solidFill>
                  <a:srgbClr val="000000"/>
                </a:solidFill>
              </a:rPr>
              <a:t>q </a:t>
            </a:r>
            <a:r>
              <a:rPr lang="en-IE" sz="2200" smtClean="0">
                <a:solidFill>
                  <a:srgbClr val="000000"/>
                </a:solidFill>
              </a:rPr>
              <a:t>is the shortest 4-path between the two points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98193A"/>
                </a:solidFill>
              </a:rPr>
              <a:t>•  </a:t>
            </a:r>
            <a:r>
              <a:rPr lang="en-IE" sz="2200" smtClean="0">
                <a:solidFill>
                  <a:srgbClr val="000000"/>
                </a:solidFill>
              </a:rPr>
              <a:t>The D</a:t>
            </a:r>
            <a:r>
              <a:rPr lang="en-IE" sz="1400" smtClean="0">
                <a:solidFill>
                  <a:srgbClr val="000000"/>
                </a:solidFill>
              </a:rPr>
              <a:t>8</a:t>
            </a:r>
            <a:r>
              <a:rPr lang="en-IE" sz="2200" smtClean="0">
                <a:solidFill>
                  <a:srgbClr val="000000"/>
                </a:solidFill>
              </a:rPr>
              <a:t> distance between two points </a:t>
            </a:r>
            <a:r>
              <a:rPr lang="en-IE" sz="2200" i="1" smtClean="0">
                <a:solidFill>
                  <a:srgbClr val="000000"/>
                </a:solidFill>
              </a:rPr>
              <a:t>p </a:t>
            </a:r>
            <a:r>
              <a:rPr lang="en-IE" sz="2200" smtClean="0">
                <a:solidFill>
                  <a:srgbClr val="000000"/>
                </a:solidFill>
              </a:rPr>
              <a:t>and </a:t>
            </a:r>
            <a:r>
              <a:rPr lang="en-IE" sz="2200" i="1" smtClean="0">
                <a:solidFill>
                  <a:srgbClr val="000000"/>
                </a:solidFill>
              </a:rPr>
              <a:t>q </a:t>
            </a:r>
            <a:r>
              <a:rPr lang="en-IE" sz="2200" smtClean="0">
                <a:solidFill>
                  <a:srgbClr val="000000"/>
                </a:solidFill>
              </a:rPr>
              <a:t>is the shortest 8-path between the two points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98193A"/>
                </a:solidFill>
              </a:rPr>
              <a:t>•  </a:t>
            </a:r>
            <a:r>
              <a:rPr lang="en-IE" sz="2200" smtClean="0">
                <a:solidFill>
                  <a:srgbClr val="000000"/>
                </a:solidFill>
              </a:rPr>
              <a:t>D</a:t>
            </a:r>
            <a:r>
              <a:rPr lang="en-IE" sz="1400" smtClean="0">
                <a:solidFill>
                  <a:srgbClr val="000000"/>
                </a:solidFill>
              </a:rPr>
              <a:t>4</a:t>
            </a:r>
            <a:r>
              <a:rPr lang="en-IE" sz="2200" smtClean="0">
                <a:solidFill>
                  <a:srgbClr val="000000"/>
                </a:solidFill>
              </a:rPr>
              <a:t> and D</a:t>
            </a:r>
            <a:r>
              <a:rPr lang="en-IE" sz="1400" smtClean="0">
                <a:solidFill>
                  <a:srgbClr val="000000"/>
                </a:solidFill>
              </a:rPr>
              <a:t>8</a:t>
            </a:r>
            <a:r>
              <a:rPr lang="en-IE" sz="2200" smtClean="0">
                <a:solidFill>
                  <a:srgbClr val="000000"/>
                </a:solidFill>
              </a:rPr>
              <a:t> may be considered, regardless of whether a connected path exists between them, because the definition of these distances involves only the pixel coordinates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98193A"/>
                </a:solidFill>
              </a:rPr>
              <a:t>•  </a:t>
            </a:r>
            <a:r>
              <a:rPr lang="en-IE" sz="2200" smtClean="0">
                <a:solidFill>
                  <a:srgbClr val="000000"/>
                </a:solidFill>
              </a:rPr>
              <a:t>For </a:t>
            </a:r>
            <a:r>
              <a:rPr lang="en-IE" sz="2200" i="1" smtClean="0">
                <a:solidFill>
                  <a:srgbClr val="000000"/>
                </a:solidFill>
              </a:rPr>
              <a:t>m-connectivity</a:t>
            </a:r>
            <a:r>
              <a:rPr lang="en-IE" sz="2200" smtClean="0">
                <a:solidFill>
                  <a:srgbClr val="000000"/>
                </a:solidFill>
              </a:rPr>
              <a:t>, the value of the distance (the length of the path) between two points depends on the values of the pixels along the path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96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ext Box 1"/>
          <p:cNvSpPr txBox="1">
            <a:spLocks noChangeArrowheads="1"/>
          </p:cNvSpPr>
          <p:nvPr/>
        </p:nvSpPr>
        <p:spPr bwMode="auto">
          <a:xfrm>
            <a:off x="638175" y="-39688"/>
            <a:ext cx="8505825" cy="1311276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4000" b="1" smtClean="0">
                <a:solidFill>
                  <a:srgbClr val="FFFFFF"/>
                </a:solidFill>
                <a:cs typeface="ArialMT" charset="0"/>
              </a:rPr>
              <a:t>Distance measures and m-connectivity</a:t>
            </a:r>
          </a:p>
        </p:txBody>
      </p:sp>
      <p:sp>
        <p:nvSpPr>
          <p:cNvPr id="39938" name="Text Box 2"/>
          <p:cNvSpPr txBox="1">
            <a:spLocks noChangeArrowheads="1"/>
          </p:cNvSpPr>
          <p:nvPr/>
        </p:nvSpPr>
        <p:spPr bwMode="auto">
          <a:xfrm>
            <a:off x="685800" y="13716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endParaRPr lang="en-IE" sz="2000" smtClean="0">
              <a:solidFill>
                <a:srgbClr val="98193A"/>
              </a:solidFill>
            </a:endParaRP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endParaRPr lang="en-IE" sz="2000" smtClean="0">
              <a:solidFill>
                <a:srgbClr val="000000"/>
              </a:solidFill>
            </a:endParaRP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endParaRPr lang="en-IE" sz="2000" smtClean="0">
              <a:solidFill>
                <a:srgbClr val="800000"/>
              </a:solidFill>
            </a:endParaRP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endParaRPr lang="en-IE" sz="2000" smtClean="0">
              <a:solidFill>
                <a:srgbClr val="800000"/>
              </a:solidFill>
            </a:endParaRP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800000"/>
                </a:solidFill>
              </a:rPr>
              <a:t>•  </a:t>
            </a:r>
            <a:r>
              <a:rPr lang="en-IE" sz="2200" smtClean="0">
                <a:solidFill>
                  <a:srgbClr val="000000"/>
                </a:solidFill>
              </a:rPr>
              <a:t>Consider the given arrangement of pixels and assume 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2617C0"/>
                </a:solidFill>
              </a:rPr>
              <a:t>   – </a:t>
            </a:r>
            <a:r>
              <a:rPr lang="en-IE" sz="2200" smtClean="0">
                <a:solidFill>
                  <a:srgbClr val="000000"/>
                </a:solidFill>
              </a:rPr>
              <a:t>p, p</a:t>
            </a:r>
            <a:r>
              <a:rPr lang="en-IE" sz="1400" smtClean="0">
                <a:solidFill>
                  <a:srgbClr val="000000"/>
                </a:solidFill>
              </a:rPr>
              <a:t>2</a:t>
            </a:r>
            <a:r>
              <a:rPr lang="en-IE" sz="2200" smtClean="0">
                <a:solidFill>
                  <a:srgbClr val="000000"/>
                </a:solidFill>
              </a:rPr>
              <a:t> and p</a:t>
            </a:r>
            <a:r>
              <a:rPr lang="en-IE" sz="1400" smtClean="0">
                <a:solidFill>
                  <a:srgbClr val="000000"/>
                </a:solidFill>
              </a:rPr>
              <a:t>4</a:t>
            </a:r>
            <a:r>
              <a:rPr lang="en-IE" sz="2200" smtClean="0">
                <a:solidFill>
                  <a:srgbClr val="000000"/>
                </a:solidFill>
              </a:rPr>
              <a:t> =1 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2617C0"/>
                </a:solidFill>
              </a:rPr>
              <a:t>   – </a:t>
            </a:r>
            <a:r>
              <a:rPr lang="en-IE" sz="2200" smtClean="0">
                <a:solidFill>
                  <a:srgbClr val="000000"/>
                </a:solidFill>
              </a:rPr>
              <a:t>p</a:t>
            </a:r>
            <a:r>
              <a:rPr lang="en-IE" sz="1400" smtClean="0">
                <a:solidFill>
                  <a:srgbClr val="000000"/>
                </a:solidFill>
              </a:rPr>
              <a:t>1</a:t>
            </a:r>
            <a:r>
              <a:rPr lang="en-IE" sz="2200" smtClean="0">
                <a:solidFill>
                  <a:srgbClr val="000000"/>
                </a:solidFill>
              </a:rPr>
              <a:t> and p</a:t>
            </a:r>
            <a:r>
              <a:rPr lang="en-IE" sz="1400" smtClean="0">
                <a:solidFill>
                  <a:srgbClr val="000000"/>
                </a:solidFill>
              </a:rPr>
              <a:t>3</a:t>
            </a:r>
            <a:r>
              <a:rPr lang="en-IE" sz="2200" smtClean="0">
                <a:solidFill>
                  <a:srgbClr val="000000"/>
                </a:solidFill>
              </a:rPr>
              <a:t> can be 0 or 1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800000"/>
                </a:solidFill>
              </a:rPr>
              <a:t>•</a:t>
            </a:r>
            <a:r>
              <a:rPr lang="en-IE" sz="2200" smtClean="0">
                <a:solidFill>
                  <a:srgbClr val="000000"/>
                </a:solidFill>
              </a:rPr>
              <a:t>  If </a:t>
            </a:r>
            <a:r>
              <a:rPr lang="en-IE" sz="2200" i="1" smtClean="0">
                <a:solidFill>
                  <a:srgbClr val="000000"/>
                </a:solidFill>
              </a:rPr>
              <a:t>V</a:t>
            </a:r>
            <a:r>
              <a:rPr lang="en-IE" sz="2200" smtClean="0">
                <a:solidFill>
                  <a:srgbClr val="000000"/>
                </a:solidFill>
              </a:rPr>
              <a:t>={1} and p</a:t>
            </a:r>
            <a:r>
              <a:rPr lang="en-IE" sz="1400" smtClean="0">
                <a:solidFill>
                  <a:srgbClr val="000000"/>
                </a:solidFill>
              </a:rPr>
              <a:t>1</a:t>
            </a:r>
            <a:r>
              <a:rPr lang="en-IE" sz="2200" smtClean="0">
                <a:solidFill>
                  <a:srgbClr val="000000"/>
                </a:solidFill>
              </a:rPr>
              <a:t> and p</a:t>
            </a:r>
            <a:r>
              <a:rPr lang="en-IE" sz="1400" smtClean="0">
                <a:solidFill>
                  <a:srgbClr val="000000"/>
                </a:solidFill>
              </a:rPr>
              <a:t>3</a:t>
            </a:r>
            <a:r>
              <a:rPr lang="en-IE" sz="2200" smtClean="0">
                <a:solidFill>
                  <a:srgbClr val="000000"/>
                </a:solidFill>
              </a:rPr>
              <a:t> are 0, the m-distance (p, p</a:t>
            </a:r>
            <a:r>
              <a:rPr lang="en-IE" sz="1400" smtClean="0">
                <a:solidFill>
                  <a:srgbClr val="000000"/>
                </a:solidFill>
              </a:rPr>
              <a:t>4</a:t>
            </a:r>
            <a:r>
              <a:rPr lang="en-IE" sz="2200" smtClean="0">
                <a:solidFill>
                  <a:srgbClr val="000000"/>
                </a:solidFill>
              </a:rPr>
              <a:t>) is 2 If either p</a:t>
            </a:r>
            <a:r>
              <a:rPr lang="en-IE" sz="1400" smtClean="0">
                <a:solidFill>
                  <a:srgbClr val="000000"/>
                </a:solidFill>
              </a:rPr>
              <a:t>1</a:t>
            </a:r>
            <a:r>
              <a:rPr lang="en-IE" sz="2200" smtClean="0">
                <a:solidFill>
                  <a:srgbClr val="000000"/>
                </a:solidFill>
              </a:rPr>
              <a:t> or p</a:t>
            </a:r>
            <a:r>
              <a:rPr lang="en-IE" sz="1400" smtClean="0">
                <a:solidFill>
                  <a:srgbClr val="000000"/>
                </a:solidFill>
              </a:rPr>
              <a:t>3</a:t>
            </a:r>
            <a:r>
              <a:rPr lang="en-IE" sz="2200" smtClean="0">
                <a:solidFill>
                  <a:srgbClr val="000000"/>
                </a:solidFill>
              </a:rPr>
              <a:t> are 1, the m-distance (p, p</a:t>
            </a:r>
            <a:r>
              <a:rPr lang="en-IE" sz="1400" smtClean="0">
                <a:solidFill>
                  <a:srgbClr val="000000"/>
                </a:solidFill>
              </a:rPr>
              <a:t>4</a:t>
            </a:r>
            <a:r>
              <a:rPr lang="en-IE" sz="2200" smtClean="0">
                <a:solidFill>
                  <a:srgbClr val="000000"/>
                </a:solidFill>
              </a:rPr>
              <a:t>) is 3 If p</a:t>
            </a:r>
            <a:r>
              <a:rPr lang="en-IE" sz="1400" smtClean="0">
                <a:solidFill>
                  <a:srgbClr val="000000"/>
                </a:solidFill>
              </a:rPr>
              <a:t>1</a:t>
            </a:r>
            <a:r>
              <a:rPr lang="en-IE" sz="2200" smtClean="0">
                <a:solidFill>
                  <a:srgbClr val="000000"/>
                </a:solidFill>
              </a:rPr>
              <a:t> and p</a:t>
            </a:r>
            <a:r>
              <a:rPr lang="en-IE" sz="1400" smtClean="0">
                <a:solidFill>
                  <a:srgbClr val="000000"/>
                </a:solidFill>
              </a:rPr>
              <a:t>3</a:t>
            </a:r>
            <a:r>
              <a:rPr lang="en-IE" sz="2200" smtClean="0">
                <a:solidFill>
                  <a:srgbClr val="000000"/>
                </a:solidFill>
              </a:rPr>
              <a:t> are 1, the m-distance (p, p</a:t>
            </a:r>
            <a:r>
              <a:rPr lang="en-IE" sz="1400" smtClean="0">
                <a:solidFill>
                  <a:srgbClr val="000000"/>
                </a:solidFill>
              </a:rPr>
              <a:t>4</a:t>
            </a:r>
            <a:r>
              <a:rPr lang="en-IE" sz="2200" smtClean="0">
                <a:solidFill>
                  <a:srgbClr val="000000"/>
                </a:solidFill>
              </a:rPr>
              <a:t>) is 4</a:t>
            </a:r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51250" y="1789113"/>
            <a:ext cx="941388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032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4000" b="1" smtClean="0">
                <a:solidFill>
                  <a:srgbClr val="FFFFFF"/>
                </a:solidFill>
                <a:cs typeface="ArialMT" charset="0"/>
              </a:rPr>
              <a:t>M-connectivity example</a:t>
            </a:r>
          </a:p>
        </p:txBody>
      </p:sp>
      <p:sp>
        <p:nvSpPr>
          <p:cNvPr id="40962" name="Text Box 2"/>
          <p:cNvSpPr txBox="1">
            <a:spLocks noChangeArrowheads="1"/>
          </p:cNvSpPr>
          <p:nvPr/>
        </p:nvSpPr>
        <p:spPr bwMode="auto">
          <a:xfrm>
            <a:off x="685800" y="13716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41438" y="2728913"/>
            <a:ext cx="6437312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5711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History of DIP (cont…)</a:t>
            </a:r>
          </a:p>
        </p:txBody>
      </p:sp>
      <p:sp>
        <p:nvSpPr>
          <p:cNvPr id="13315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marL="819150" indent="-284163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3200" b="1">
                <a:solidFill>
                  <a:srgbClr val="000000"/>
                </a:solidFill>
              </a:rPr>
              <a:t>Mid to late 1920s: </a:t>
            </a:r>
            <a:r>
              <a:rPr lang="en-IE" sz="3200">
                <a:solidFill>
                  <a:srgbClr val="000000"/>
                </a:solidFill>
              </a:rPr>
              <a:t>Improvements to the Bartlane system resulted in higher quality images</a:t>
            </a:r>
          </a:p>
          <a:p>
            <a:pPr lvl="1" eaLnBrk="1" hangingPunct="1">
              <a:spcBef>
                <a:spcPts val="700"/>
              </a:spcBef>
              <a:buFont typeface="Arial" pitchFamily="34" charset="0"/>
              <a:buChar char="–"/>
            </a:pPr>
            <a:r>
              <a:rPr lang="en-IE" sz="2800">
                <a:solidFill>
                  <a:srgbClr val="000000"/>
                </a:solidFill>
              </a:rPr>
              <a:t>New reproduction </a:t>
            </a:r>
            <a:br>
              <a:rPr lang="en-IE" sz="2800">
                <a:solidFill>
                  <a:srgbClr val="000000"/>
                </a:solidFill>
              </a:rPr>
            </a:br>
            <a:r>
              <a:rPr lang="en-IE" sz="2800">
                <a:solidFill>
                  <a:srgbClr val="000000"/>
                </a:solidFill>
              </a:rPr>
              <a:t>processes based </a:t>
            </a:r>
            <a:br>
              <a:rPr lang="en-IE" sz="2800">
                <a:solidFill>
                  <a:srgbClr val="000000"/>
                </a:solidFill>
              </a:rPr>
            </a:br>
            <a:r>
              <a:rPr lang="en-IE" sz="2800">
                <a:solidFill>
                  <a:srgbClr val="000000"/>
                </a:solidFill>
              </a:rPr>
              <a:t>on photographic </a:t>
            </a:r>
            <a:br>
              <a:rPr lang="en-IE" sz="2800">
                <a:solidFill>
                  <a:srgbClr val="000000"/>
                </a:solidFill>
              </a:rPr>
            </a:br>
            <a:r>
              <a:rPr lang="en-IE" sz="2800">
                <a:solidFill>
                  <a:srgbClr val="000000"/>
                </a:solidFill>
              </a:rPr>
              <a:t>techniques</a:t>
            </a:r>
          </a:p>
          <a:p>
            <a:pPr lvl="1" eaLnBrk="1" hangingPunct="1">
              <a:spcBef>
                <a:spcPts val="700"/>
              </a:spcBef>
              <a:buFont typeface="Arial" pitchFamily="34" charset="0"/>
              <a:buChar char="–"/>
            </a:pPr>
            <a:r>
              <a:rPr lang="en-IE" sz="2800">
                <a:solidFill>
                  <a:srgbClr val="000000"/>
                </a:solidFill>
              </a:rPr>
              <a:t>Increased number </a:t>
            </a:r>
            <a:br>
              <a:rPr lang="en-IE" sz="2800">
                <a:solidFill>
                  <a:srgbClr val="000000"/>
                </a:solidFill>
              </a:rPr>
            </a:br>
            <a:r>
              <a:rPr lang="en-IE" sz="2800">
                <a:solidFill>
                  <a:srgbClr val="000000"/>
                </a:solidFill>
              </a:rPr>
              <a:t>of tones in </a:t>
            </a:r>
            <a:br>
              <a:rPr lang="en-IE" sz="2800">
                <a:solidFill>
                  <a:srgbClr val="000000"/>
                </a:solidFill>
              </a:rPr>
            </a:br>
            <a:r>
              <a:rPr lang="en-IE" sz="2800">
                <a:solidFill>
                  <a:srgbClr val="000000"/>
                </a:solidFill>
              </a:rPr>
              <a:t>reproduced images</a:t>
            </a:r>
          </a:p>
        </p:txBody>
      </p:sp>
      <p:grpSp>
        <p:nvGrpSpPr>
          <p:cNvPr id="13316" name="Group 3"/>
          <p:cNvGrpSpPr>
            <a:grpSpLocks/>
          </p:cNvGrpSpPr>
          <p:nvPr/>
        </p:nvGrpSpPr>
        <p:grpSpPr bwMode="auto">
          <a:xfrm>
            <a:off x="4429125" y="3316288"/>
            <a:ext cx="1517650" cy="2501900"/>
            <a:chOff x="2790" y="2089"/>
            <a:chExt cx="956" cy="1576"/>
          </a:xfrm>
        </p:grpSpPr>
        <p:pic>
          <p:nvPicPr>
            <p:cNvPr id="13325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818"/>
            <a:stretch>
              <a:fillRect/>
            </a:stretch>
          </p:blipFill>
          <p:spPr bwMode="auto">
            <a:xfrm>
              <a:off x="2894" y="2107"/>
              <a:ext cx="749" cy="1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72818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3326" name="Text Box 5"/>
            <p:cNvSpPr txBox="1">
              <a:spLocks noChangeArrowheads="1"/>
            </p:cNvSpPr>
            <p:nvPr/>
          </p:nvSpPr>
          <p:spPr bwMode="auto">
            <a:xfrm>
              <a:off x="2790" y="3261"/>
              <a:ext cx="95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en-IE" sz="1800">
                  <a:solidFill>
                    <a:srgbClr val="000000"/>
                  </a:solidFill>
                </a:rPr>
                <a:t>Improved digital image</a:t>
              </a:r>
            </a:p>
          </p:txBody>
        </p:sp>
        <p:sp>
          <p:nvSpPr>
            <p:cNvPr id="13327" name="Rectangle 6"/>
            <p:cNvSpPr>
              <a:spLocks noChangeArrowheads="1"/>
            </p:cNvSpPr>
            <p:nvPr/>
          </p:nvSpPr>
          <p:spPr bwMode="auto">
            <a:xfrm>
              <a:off x="2843" y="2089"/>
              <a:ext cx="850" cy="1192"/>
            </a:xfrm>
            <a:prstGeom prst="rect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8" name="Rectangle 7"/>
            <p:cNvSpPr>
              <a:spLocks noChangeArrowheads="1"/>
            </p:cNvSpPr>
            <p:nvPr/>
          </p:nvSpPr>
          <p:spPr bwMode="auto">
            <a:xfrm>
              <a:off x="2843" y="3286"/>
              <a:ext cx="850" cy="373"/>
            </a:xfrm>
            <a:prstGeom prst="rect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3317" name="Group 8"/>
          <p:cNvGrpSpPr>
            <a:grpSpLocks/>
          </p:cNvGrpSpPr>
          <p:nvPr/>
        </p:nvGrpSpPr>
        <p:grpSpPr bwMode="auto">
          <a:xfrm>
            <a:off x="6038850" y="3044825"/>
            <a:ext cx="2735263" cy="3044825"/>
            <a:chOff x="3804" y="1918"/>
            <a:chExt cx="1723" cy="1918"/>
          </a:xfrm>
        </p:grpSpPr>
        <p:pic>
          <p:nvPicPr>
            <p:cNvPr id="13321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50"/>
            <a:stretch>
              <a:fillRect/>
            </a:stretch>
          </p:blipFill>
          <p:spPr bwMode="auto">
            <a:xfrm>
              <a:off x="3832" y="1938"/>
              <a:ext cx="1686" cy="15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47650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3322" name="Text Box 10"/>
            <p:cNvSpPr txBox="1">
              <a:spLocks noChangeArrowheads="1"/>
            </p:cNvSpPr>
            <p:nvPr/>
          </p:nvSpPr>
          <p:spPr bwMode="auto">
            <a:xfrm>
              <a:off x="3805" y="3432"/>
              <a:ext cx="1721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en-IE" sz="1800">
                  <a:solidFill>
                    <a:srgbClr val="000000"/>
                  </a:solidFill>
                </a:rPr>
                <a:t>Early 15 tone digital image</a:t>
              </a:r>
            </a:p>
          </p:txBody>
        </p:sp>
        <p:sp>
          <p:nvSpPr>
            <p:cNvPr id="13323" name="Rectangle 11"/>
            <p:cNvSpPr>
              <a:spLocks noChangeArrowheads="1"/>
            </p:cNvSpPr>
            <p:nvPr/>
          </p:nvSpPr>
          <p:spPr bwMode="auto">
            <a:xfrm>
              <a:off x="3804" y="1918"/>
              <a:ext cx="1723" cy="1525"/>
            </a:xfrm>
            <a:prstGeom prst="rect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4" name="Rectangle 12"/>
            <p:cNvSpPr>
              <a:spLocks noChangeArrowheads="1"/>
            </p:cNvSpPr>
            <p:nvPr/>
          </p:nvSpPr>
          <p:spPr bwMode="auto">
            <a:xfrm>
              <a:off x="3804" y="3448"/>
              <a:ext cx="1723" cy="373"/>
            </a:xfrm>
            <a:prstGeom prst="rect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3318" name="Group 13"/>
          <p:cNvGrpSpPr>
            <a:grpSpLocks/>
          </p:cNvGrpSpPr>
          <p:nvPr/>
        </p:nvGrpSpPr>
        <p:grpSpPr bwMode="auto">
          <a:xfrm>
            <a:off x="-3175" y="1631950"/>
            <a:ext cx="252413" cy="5221288"/>
            <a:chOff x="-2" y="1028"/>
            <a:chExt cx="159" cy="3289"/>
          </a:xfrm>
        </p:grpSpPr>
        <p:pic>
          <p:nvPicPr>
            <p:cNvPr id="13319" name="Picture 1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3320" name="Rectangle 15"/>
            <p:cNvSpPr>
              <a:spLocks noChangeArrowheads="1"/>
            </p:cNvSpPr>
            <p:nvPr/>
          </p:nvSpPr>
          <p:spPr bwMode="auto">
            <a:xfrm rot="-5400000">
              <a:off x="-1508" y="2536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3457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4000" b="1" smtClean="0">
                <a:solidFill>
                  <a:srgbClr val="FFFFFF"/>
                </a:solidFill>
                <a:cs typeface="ArialMT" charset="0"/>
              </a:rPr>
              <a:t>Arithmetic &amp; logic operations</a:t>
            </a:r>
          </a:p>
        </p:txBody>
      </p:sp>
      <p:sp>
        <p:nvSpPr>
          <p:cNvPr id="41986" name="Text Box 2"/>
          <p:cNvSpPr txBox="1">
            <a:spLocks noChangeArrowheads="1"/>
          </p:cNvSpPr>
          <p:nvPr/>
        </p:nvSpPr>
        <p:spPr bwMode="auto">
          <a:xfrm>
            <a:off x="685800" y="13716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98193A"/>
                </a:solidFill>
              </a:rPr>
              <a:t>•  </a:t>
            </a:r>
            <a:r>
              <a:rPr lang="en-IE" sz="2200" smtClean="0">
                <a:solidFill>
                  <a:srgbClr val="000000"/>
                </a:solidFill>
              </a:rPr>
              <a:t>Arithmetic &amp; logic operations on images used extensively in most image processing applications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2617C0"/>
                </a:solidFill>
              </a:rPr>
              <a:t>   – </a:t>
            </a:r>
            <a:r>
              <a:rPr lang="en-IE" sz="2200" smtClean="0">
                <a:solidFill>
                  <a:srgbClr val="000000"/>
                </a:solidFill>
              </a:rPr>
              <a:t>May cover the entire image or a subset Arithmetic operation between pixels </a:t>
            </a:r>
            <a:r>
              <a:rPr lang="en-IE" sz="2200" i="1" smtClean="0">
                <a:solidFill>
                  <a:srgbClr val="000000"/>
                </a:solidFill>
              </a:rPr>
              <a:t>p </a:t>
            </a:r>
            <a:r>
              <a:rPr lang="en-IE" sz="2200" smtClean="0">
                <a:solidFill>
                  <a:srgbClr val="000000"/>
                </a:solidFill>
              </a:rPr>
              <a:t>and </a:t>
            </a:r>
            <a:r>
              <a:rPr lang="en-IE" sz="2200" i="1" smtClean="0">
                <a:solidFill>
                  <a:srgbClr val="000000"/>
                </a:solidFill>
              </a:rPr>
              <a:t>q </a:t>
            </a:r>
            <a:r>
              <a:rPr lang="en-IE" sz="2200" smtClean="0">
                <a:solidFill>
                  <a:srgbClr val="000000"/>
                </a:solidFill>
              </a:rPr>
              <a:t>are defined as: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2617C0"/>
                </a:solidFill>
              </a:rPr>
              <a:t>   – </a:t>
            </a:r>
            <a:r>
              <a:rPr lang="en-IE" sz="2200" smtClean="0">
                <a:solidFill>
                  <a:srgbClr val="000000"/>
                </a:solidFill>
              </a:rPr>
              <a:t>Addition: (</a:t>
            </a:r>
            <a:r>
              <a:rPr lang="en-IE" sz="2200" i="1" smtClean="0">
                <a:solidFill>
                  <a:srgbClr val="000000"/>
                </a:solidFill>
              </a:rPr>
              <a:t>p+q</a:t>
            </a:r>
            <a:r>
              <a:rPr lang="en-IE" sz="2200" smtClean="0">
                <a:solidFill>
                  <a:srgbClr val="000000"/>
                </a:solidFill>
              </a:rPr>
              <a:t>) 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000000"/>
                </a:solidFill>
              </a:rPr>
              <a:t>          </a:t>
            </a:r>
            <a:r>
              <a:rPr lang="en-IE" sz="2200" smtClean="0">
                <a:solidFill>
                  <a:srgbClr val="19C488"/>
                </a:solidFill>
              </a:rPr>
              <a:t>• </a:t>
            </a:r>
            <a:r>
              <a:rPr lang="en-IE" sz="2200" smtClean="0">
                <a:solidFill>
                  <a:srgbClr val="000000"/>
                </a:solidFill>
              </a:rPr>
              <a:t>Used often for image averaging to reduce noise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2617C0"/>
                </a:solidFill>
              </a:rPr>
              <a:t>   – </a:t>
            </a:r>
            <a:r>
              <a:rPr lang="en-IE" sz="2200" smtClean="0">
                <a:solidFill>
                  <a:srgbClr val="000000"/>
                </a:solidFill>
              </a:rPr>
              <a:t>Subtraction: (</a:t>
            </a:r>
            <a:r>
              <a:rPr lang="en-IE" sz="2200" i="1" smtClean="0">
                <a:solidFill>
                  <a:srgbClr val="000000"/>
                </a:solidFill>
              </a:rPr>
              <a:t>p-q</a:t>
            </a:r>
            <a:r>
              <a:rPr lang="en-IE" sz="2200" smtClean="0">
                <a:solidFill>
                  <a:srgbClr val="000000"/>
                </a:solidFill>
              </a:rPr>
              <a:t>) 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000000"/>
                </a:solidFill>
              </a:rPr>
              <a:t>          </a:t>
            </a:r>
            <a:r>
              <a:rPr lang="en-IE" sz="2200" smtClean="0">
                <a:solidFill>
                  <a:srgbClr val="19C488"/>
                </a:solidFill>
              </a:rPr>
              <a:t>• </a:t>
            </a:r>
            <a:r>
              <a:rPr lang="en-IE" sz="2200" smtClean="0">
                <a:solidFill>
                  <a:srgbClr val="000000"/>
                </a:solidFill>
              </a:rPr>
              <a:t>Used often for static background removal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2617C0"/>
                </a:solidFill>
              </a:rPr>
              <a:t>   – </a:t>
            </a:r>
            <a:r>
              <a:rPr lang="en-IE" sz="2200" smtClean="0">
                <a:solidFill>
                  <a:srgbClr val="000000"/>
                </a:solidFill>
              </a:rPr>
              <a:t>Multiplication: (</a:t>
            </a:r>
            <a:r>
              <a:rPr lang="en-IE" sz="2200" i="1" smtClean="0">
                <a:solidFill>
                  <a:srgbClr val="000000"/>
                </a:solidFill>
              </a:rPr>
              <a:t>p*q</a:t>
            </a:r>
            <a:r>
              <a:rPr lang="en-IE" sz="2200" smtClean="0">
                <a:solidFill>
                  <a:srgbClr val="000000"/>
                </a:solidFill>
              </a:rPr>
              <a:t>) (or </a:t>
            </a:r>
            <a:r>
              <a:rPr lang="en-IE" sz="2200" i="1" smtClean="0">
                <a:solidFill>
                  <a:srgbClr val="000000"/>
                </a:solidFill>
              </a:rPr>
              <a:t>pq</a:t>
            </a:r>
            <a:r>
              <a:rPr lang="en-IE" sz="2200" smtClean="0">
                <a:solidFill>
                  <a:srgbClr val="000000"/>
                </a:solidFill>
              </a:rPr>
              <a:t>, </a:t>
            </a:r>
            <a:r>
              <a:rPr lang="en-IE" sz="2200" i="1" smtClean="0">
                <a:solidFill>
                  <a:srgbClr val="000000"/>
                </a:solidFill>
              </a:rPr>
              <a:t>p</a:t>
            </a:r>
            <a:r>
              <a:rPr lang="en-IE" sz="2200" smtClean="0">
                <a:solidFill>
                  <a:srgbClr val="000000"/>
                </a:solidFill>
                <a:cs typeface="Arial" pitchFamily="34" charset="0"/>
              </a:rPr>
              <a:t>×</a:t>
            </a:r>
            <a:r>
              <a:rPr lang="en-IE" sz="2200" i="1" smtClean="0">
                <a:solidFill>
                  <a:srgbClr val="000000"/>
                </a:solidFill>
              </a:rPr>
              <a:t>q</a:t>
            </a:r>
            <a:r>
              <a:rPr lang="en-IE" sz="2200" smtClean="0">
                <a:solidFill>
                  <a:srgbClr val="000000"/>
                </a:solidFill>
              </a:rPr>
              <a:t>) 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000000"/>
                </a:solidFill>
              </a:rPr>
              <a:t>          </a:t>
            </a:r>
            <a:r>
              <a:rPr lang="en-IE" sz="2200" smtClean="0">
                <a:solidFill>
                  <a:srgbClr val="19C488"/>
                </a:solidFill>
              </a:rPr>
              <a:t>• </a:t>
            </a:r>
            <a:r>
              <a:rPr lang="en-IE" sz="2200" smtClean="0">
                <a:solidFill>
                  <a:srgbClr val="000000"/>
                </a:solidFill>
              </a:rPr>
              <a:t>Used to correct gray-level shading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2617C0"/>
                </a:solidFill>
              </a:rPr>
              <a:t>   – </a:t>
            </a:r>
            <a:r>
              <a:rPr lang="en-IE" sz="2200" smtClean="0">
                <a:solidFill>
                  <a:srgbClr val="000000"/>
                </a:solidFill>
              </a:rPr>
              <a:t>Division: (</a:t>
            </a:r>
            <a:r>
              <a:rPr lang="en-IE" sz="2200" i="1" smtClean="0">
                <a:solidFill>
                  <a:srgbClr val="000000"/>
                </a:solidFill>
              </a:rPr>
              <a:t>p</a:t>
            </a:r>
            <a:r>
              <a:rPr lang="en-IE" sz="2200" smtClean="0">
                <a:solidFill>
                  <a:srgbClr val="000000"/>
                </a:solidFill>
                <a:cs typeface="Arial" pitchFamily="34" charset="0"/>
              </a:rPr>
              <a:t>÷</a:t>
            </a:r>
            <a:r>
              <a:rPr lang="en-IE" sz="2200" i="1" smtClean="0">
                <a:solidFill>
                  <a:srgbClr val="000000"/>
                </a:solidFill>
              </a:rPr>
              <a:t>q</a:t>
            </a:r>
            <a:r>
              <a:rPr lang="en-IE" sz="2200" smtClean="0">
                <a:solidFill>
                  <a:srgbClr val="000000"/>
                </a:solidFill>
              </a:rPr>
              <a:t>) (or </a:t>
            </a:r>
            <a:r>
              <a:rPr lang="en-IE" sz="2200" i="1" smtClean="0">
                <a:solidFill>
                  <a:srgbClr val="000000"/>
                </a:solidFill>
              </a:rPr>
              <a:t>p/q</a:t>
            </a:r>
            <a:r>
              <a:rPr lang="en-IE" sz="2200" smtClean="0">
                <a:solidFill>
                  <a:srgbClr val="000000"/>
                </a:solidFill>
              </a:rPr>
              <a:t>) 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000000"/>
                </a:solidFill>
              </a:rPr>
              <a:t>          </a:t>
            </a:r>
            <a:r>
              <a:rPr lang="en-IE" sz="2200" smtClean="0">
                <a:solidFill>
                  <a:srgbClr val="19C488"/>
                </a:solidFill>
              </a:rPr>
              <a:t>• </a:t>
            </a:r>
            <a:r>
              <a:rPr lang="en-IE" sz="2200" smtClean="0">
                <a:solidFill>
                  <a:srgbClr val="000000"/>
                </a:solidFill>
              </a:rPr>
              <a:t>As in multiplication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3478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4000" b="1" smtClean="0">
                <a:solidFill>
                  <a:srgbClr val="FFFFFF"/>
                </a:solidFill>
                <a:cs typeface="ArialMT" charset="0"/>
              </a:rPr>
              <a:t>Logic operations</a:t>
            </a:r>
          </a:p>
        </p:txBody>
      </p:sp>
      <p:sp>
        <p:nvSpPr>
          <p:cNvPr id="43010" name="Text Box 2"/>
          <p:cNvSpPr txBox="1">
            <a:spLocks noChangeArrowheads="1"/>
          </p:cNvSpPr>
          <p:nvPr/>
        </p:nvSpPr>
        <p:spPr bwMode="auto">
          <a:xfrm>
            <a:off x="685800" y="13716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98193A"/>
                </a:solidFill>
              </a:rPr>
              <a:t>•  </a:t>
            </a:r>
            <a:r>
              <a:rPr lang="en-IE" sz="2200" smtClean="0">
                <a:solidFill>
                  <a:srgbClr val="000000"/>
                </a:solidFill>
              </a:rPr>
              <a:t>Arithmetic operation between pixels </a:t>
            </a:r>
            <a:r>
              <a:rPr lang="en-IE" sz="2200" i="1" smtClean="0">
                <a:solidFill>
                  <a:srgbClr val="000000"/>
                </a:solidFill>
              </a:rPr>
              <a:t>p </a:t>
            </a:r>
            <a:r>
              <a:rPr lang="en-IE" sz="2200" smtClean="0">
                <a:solidFill>
                  <a:srgbClr val="000000"/>
                </a:solidFill>
              </a:rPr>
              <a:t>and </a:t>
            </a:r>
            <a:r>
              <a:rPr lang="en-IE" sz="2200" i="1" smtClean="0">
                <a:solidFill>
                  <a:srgbClr val="000000"/>
                </a:solidFill>
              </a:rPr>
              <a:t>q </a:t>
            </a:r>
            <a:r>
              <a:rPr lang="en-IE" sz="2200" smtClean="0">
                <a:solidFill>
                  <a:srgbClr val="000000"/>
                </a:solidFill>
              </a:rPr>
              <a:t>are defined as: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000000"/>
                </a:solidFill>
              </a:rPr>
              <a:t>    </a:t>
            </a:r>
            <a:r>
              <a:rPr lang="en-IE" sz="2000" smtClean="0">
                <a:solidFill>
                  <a:srgbClr val="2617C0"/>
                </a:solidFill>
              </a:rPr>
              <a:t>– </a:t>
            </a:r>
            <a:r>
              <a:rPr lang="en-IE" sz="2000" smtClean="0">
                <a:solidFill>
                  <a:srgbClr val="000000"/>
                </a:solidFill>
              </a:rPr>
              <a:t>AND: </a:t>
            </a:r>
            <a:r>
              <a:rPr lang="en-IE" sz="2000" i="1" smtClean="0">
                <a:solidFill>
                  <a:srgbClr val="000000"/>
                </a:solidFill>
              </a:rPr>
              <a:t>p </a:t>
            </a:r>
            <a:r>
              <a:rPr lang="en-IE" sz="2000" smtClean="0">
                <a:solidFill>
                  <a:srgbClr val="000000"/>
                </a:solidFill>
              </a:rPr>
              <a:t>AND </a:t>
            </a:r>
            <a:r>
              <a:rPr lang="en-IE" sz="2000" i="1" smtClean="0">
                <a:solidFill>
                  <a:srgbClr val="000000"/>
                </a:solidFill>
              </a:rPr>
              <a:t>q </a:t>
            </a:r>
            <a:r>
              <a:rPr lang="en-IE" sz="2000" smtClean="0">
                <a:solidFill>
                  <a:srgbClr val="000000"/>
                </a:solidFill>
              </a:rPr>
              <a:t>(also p</a:t>
            </a:r>
            <a:r>
              <a:rPr lang="en-IE" sz="2000" smtClean="0">
                <a:solidFill>
                  <a:srgbClr val="000000"/>
                </a:solidFill>
                <a:cs typeface="Arial" pitchFamily="34" charset="0"/>
              </a:rPr>
              <a:t>⋅</a:t>
            </a:r>
            <a:r>
              <a:rPr lang="en-IE" sz="2000" smtClean="0">
                <a:solidFill>
                  <a:srgbClr val="000000"/>
                </a:solidFill>
              </a:rPr>
              <a:t>q)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000" smtClean="0">
                <a:solidFill>
                  <a:srgbClr val="000000"/>
                </a:solidFill>
              </a:rPr>
              <a:t>    </a:t>
            </a:r>
            <a:r>
              <a:rPr lang="en-IE" sz="2000" smtClean="0">
                <a:solidFill>
                  <a:srgbClr val="2617C0"/>
                </a:solidFill>
              </a:rPr>
              <a:t>– </a:t>
            </a:r>
            <a:r>
              <a:rPr lang="en-IE" sz="2000" smtClean="0">
                <a:solidFill>
                  <a:srgbClr val="000000"/>
                </a:solidFill>
              </a:rPr>
              <a:t>OR: </a:t>
            </a:r>
            <a:r>
              <a:rPr lang="en-IE" sz="2000" i="1" smtClean="0">
                <a:solidFill>
                  <a:srgbClr val="000000"/>
                </a:solidFill>
              </a:rPr>
              <a:t>p </a:t>
            </a:r>
            <a:r>
              <a:rPr lang="en-IE" sz="2000" smtClean="0">
                <a:solidFill>
                  <a:srgbClr val="000000"/>
                </a:solidFill>
              </a:rPr>
              <a:t>OR </a:t>
            </a:r>
            <a:r>
              <a:rPr lang="en-IE" sz="2000" i="1" smtClean="0">
                <a:solidFill>
                  <a:srgbClr val="000000"/>
                </a:solidFill>
              </a:rPr>
              <a:t>q </a:t>
            </a:r>
            <a:r>
              <a:rPr lang="en-IE" sz="2000" smtClean="0">
                <a:solidFill>
                  <a:srgbClr val="000000"/>
                </a:solidFill>
              </a:rPr>
              <a:t>(also p</a:t>
            </a:r>
            <a:r>
              <a:rPr lang="en-IE" sz="2000" smtClean="0">
                <a:solidFill>
                  <a:srgbClr val="000000"/>
                </a:solidFill>
                <a:cs typeface="Arial" pitchFamily="34" charset="0"/>
              </a:rPr>
              <a:t>+</a:t>
            </a:r>
            <a:r>
              <a:rPr lang="en-IE" sz="2000" smtClean="0">
                <a:solidFill>
                  <a:srgbClr val="000000"/>
                </a:solidFill>
              </a:rPr>
              <a:t>q) 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000" smtClean="0">
                <a:solidFill>
                  <a:srgbClr val="000000"/>
                </a:solidFill>
              </a:rPr>
              <a:t>    </a:t>
            </a:r>
            <a:r>
              <a:rPr lang="en-IE" sz="2000" smtClean="0">
                <a:solidFill>
                  <a:srgbClr val="2617C0"/>
                </a:solidFill>
              </a:rPr>
              <a:t>– </a:t>
            </a:r>
            <a:r>
              <a:rPr lang="en-IE" sz="2000" smtClean="0">
                <a:solidFill>
                  <a:srgbClr val="000000"/>
                </a:solidFill>
              </a:rPr>
              <a:t>COMPLEMENT: NOT</a:t>
            </a:r>
            <a:r>
              <a:rPr lang="en-IE" sz="2000" i="1" smtClean="0">
                <a:solidFill>
                  <a:srgbClr val="000000"/>
                </a:solidFill>
              </a:rPr>
              <a:t>q </a:t>
            </a:r>
            <a:r>
              <a:rPr lang="en-IE" sz="2000" smtClean="0">
                <a:solidFill>
                  <a:srgbClr val="000000"/>
                </a:solidFill>
              </a:rPr>
              <a:t>(also </a:t>
            </a:r>
            <a:r>
              <a:rPr lang="en-IE" sz="2000" i="1" smtClean="0">
                <a:solidFill>
                  <a:srgbClr val="000000"/>
                </a:solidFill>
              </a:rPr>
              <a:t>q</a:t>
            </a:r>
            <a:r>
              <a:rPr lang="en-IE" altLang="en-US" sz="2000" i="1" smtClean="0">
                <a:solidFill>
                  <a:srgbClr val="000000"/>
                </a:solidFill>
              </a:rPr>
              <a:t>’</a:t>
            </a:r>
            <a:r>
              <a:rPr lang="en-IE" altLang="ja-JP" sz="2000" smtClean="0">
                <a:solidFill>
                  <a:srgbClr val="000000"/>
                </a:solidFill>
              </a:rPr>
              <a:t>)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800000"/>
                </a:solidFill>
              </a:rPr>
              <a:t>•</a:t>
            </a:r>
            <a:r>
              <a:rPr lang="en-IE" sz="2200" smtClean="0">
                <a:solidFill>
                  <a:srgbClr val="000000"/>
                </a:solidFill>
              </a:rPr>
              <a:t>  Form a </a:t>
            </a:r>
            <a:r>
              <a:rPr lang="en-IE" sz="2200" i="1" smtClean="0">
                <a:solidFill>
                  <a:srgbClr val="000000"/>
                </a:solidFill>
              </a:rPr>
              <a:t>functionally complete </a:t>
            </a:r>
            <a:r>
              <a:rPr lang="en-IE" sz="2200" smtClean="0">
                <a:solidFill>
                  <a:srgbClr val="000000"/>
                </a:solidFill>
              </a:rPr>
              <a:t>set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98193A"/>
                </a:solidFill>
              </a:rPr>
              <a:t>•  </a:t>
            </a:r>
            <a:r>
              <a:rPr lang="en-IE" sz="2200" smtClean="0">
                <a:solidFill>
                  <a:srgbClr val="000000"/>
                </a:solidFill>
              </a:rPr>
              <a:t>Applicable to binary images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800000"/>
                </a:solidFill>
              </a:rPr>
              <a:t>•</a:t>
            </a:r>
            <a:r>
              <a:rPr lang="en-IE" sz="2200" smtClean="0">
                <a:solidFill>
                  <a:srgbClr val="000000"/>
                </a:solidFill>
              </a:rPr>
              <a:t>  Basic tools in binary image processing, used for: 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000000"/>
                </a:solidFill>
              </a:rPr>
              <a:t>   </a:t>
            </a:r>
            <a:r>
              <a:rPr lang="en-IE" sz="2000" smtClean="0">
                <a:solidFill>
                  <a:srgbClr val="2617C0"/>
                </a:solidFill>
              </a:rPr>
              <a:t>– </a:t>
            </a:r>
            <a:r>
              <a:rPr lang="en-IE" sz="2000" smtClean="0">
                <a:solidFill>
                  <a:srgbClr val="000000"/>
                </a:solidFill>
              </a:rPr>
              <a:t>Masking 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000" smtClean="0">
                <a:solidFill>
                  <a:srgbClr val="000000"/>
                </a:solidFill>
              </a:rPr>
              <a:t>   </a:t>
            </a:r>
            <a:r>
              <a:rPr lang="en-IE" sz="2000" smtClean="0">
                <a:solidFill>
                  <a:srgbClr val="2617C0"/>
                </a:solidFill>
              </a:rPr>
              <a:t>– </a:t>
            </a:r>
            <a:r>
              <a:rPr lang="en-IE" sz="2000" smtClean="0">
                <a:solidFill>
                  <a:srgbClr val="000000"/>
                </a:solidFill>
              </a:rPr>
              <a:t>Feature detection 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000" smtClean="0">
                <a:solidFill>
                  <a:srgbClr val="000000"/>
                </a:solidFill>
              </a:rPr>
              <a:t>   </a:t>
            </a:r>
            <a:r>
              <a:rPr lang="en-IE" sz="2000" smtClean="0">
                <a:solidFill>
                  <a:srgbClr val="2617C0"/>
                </a:solidFill>
              </a:rPr>
              <a:t>– </a:t>
            </a:r>
            <a:r>
              <a:rPr lang="en-IE" sz="2000" smtClean="0">
                <a:solidFill>
                  <a:srgbClr val="000000"/>
                </a:solidFill>
              </a:rPr>
              <a:t>Shape analysis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024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4000" b="1" smtClean="0">
                <a:solidFill>
                  <a:srgbClr val="FFFFFF"/>
                </a:solidFill>
                <a:cs typeface="ArialMT" charset="0"/>
              </a:rPr>
              <a:t>Examples of logic operations</a:t>
            </a:r>
          </a:p>
        </p:txBody>
      </p:sp>
      <p:sp>
        <p:nvSpPr>
          <p:cNvPr id="44034" name="Text Box 2"/>
          <p:cNvSpPr txBox="1">
            <a:spLocks noChangeArrowheads="1"/>
          </p:cNvSpPr>
          <p:nvPr/>
        </p:nvSpPr>
        <p:spPr bwMode="auto">
          <a:xfrm>
            <a:off x="685800" y="13716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ClrTx/>
              <a:buFontTx/>
              <a:buNone/>
              <a:defRPr/>
            </a:pPr>
            <a:endParaRPr lang="en-IE" sz="2000" smtClean="0">
              <a:solidFill>
                <a:srgbClr val="98193A"/>
              </a:solidFill>
              <a:cs typeface="ArialMT" charset="0"/>
            </a:endParaRP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endParaRPr lang="en-IE" sz="2000" smtClean="0">
              <a:cs typeface="TimesNewRomanPSMT" charset="0"/>
            </a:endParaRP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endParaRPr lang="en-IE" sz="2000" smtClean="0">
              <a:solidFill>
                <a:srgbClr val="800000"/>
              </a:solidFill>
              <a:cs typeface="ArialMT" charset="0"/>
            </a:endParaRP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endParaRPr lang="en-IE" sz="2000" smtClean="0">
              <a:solidFill>
                <a:srgbClr val="800000"/>
              </a:solidFill>
              <a:cs typeface="ArialMT" charset="0"/>
            </a:endParaRP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endParaRPr lang="en-IE" sz="2000" smtClean="0">
              <a:solidFill>
                <a:srgbClr val="800000"/>
              </a:solidFill>
              <a:cs typeface="ArialMT" charset="0"/>
            </a:endParaRPr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14563" y="1858963"/>
            <a:ext cx="4700587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9870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4000" b="1" smtClean="0">
                <a:solidFill>
                  <a:srgbClr val="FFFFFF"/>
                </a:solidFill>
                <a:cs typeface="ArialMT" charset="0"/>
              </a:rPr>
              <a:t>Examples of logic operations</a:t>
            </a:r>
          </a:p>
        </p:txBody>
      </p:sp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685800" y="13716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ClrTx/>
              <a:buFontTx/>
              <a:buNone/>
              <a:defRPr/>
            </a:pPr>
            <a:endParaRPr lang="en-IE" sz="2000" smtClean="0">
              <a:solidFill>
                <a:srgbClr val="98193A"/>
              </a:solidFill>
              <a:cs typeface="ArialMT" charset="0"/>
            </a:endParaRP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endParaRPr lang="en-IE" sz="2000" smtClean="0">
              <a:cs typeface="TimesNewRomanPSMT" charset="0"/>
            </a:endParaRP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endParaRPr lang="en-IE" sz="2000" smtClean="0">
              <a:solidFill>
                <a:srgbClr val="800000"/>
              </a:solidFill>
              <a:cs typeface="ArialMT" charset="0"/>
            </a:endParaRP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endParaRPr lang="en-IE" sz="2000" smtClean="0">
              <a:solidFill>
                <a:srgbClr val="800000"/>
              </a:solidFill>
              <a:cs typeface="ArialMT" charset="0"/>
            </a:endParaRP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endParaRPr lang="en-IE" sz="2000" smtClean="0">
              <a:solidFill>
                <a:srgbClr val="800000"/>
              </a:solidFill>
              <a:cs typeface="ArialMT" charset="0"/>
            </a:endParaRPr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2900" y="1897063"/>
            <a:ext cx="6354763" cy="34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1627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 Box 1"/>
          <p:cNvSpPr txBox="1">
            <a:spLocks noChangeArrowheads="1"/>
          </p:cNvSpPr>
          <p:nvPr/>
        </p:nvSpPr>
        <p:spPr bwMode="auto">
          <a:xfrm>
            <a:off x="638175" y="-39688"/>
            <a:ext cx="8505825" cy="1311276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4000" b="1" smtClean="0">
                <a:solidFill>
                  <a:srgbClr val="FFFFFF"/>
                </a:solidFill>
                <a:cs typeface="ArialMT" charset="0"/>
              </a:rPr>
              <a:t>Neighborhood-oriented operations</a:t>
            </a:r>
          </a:p>
        </p:txBody>
      </p:sp>
      <p:sp>
        <p:nvSpPr>
          <p:cNvPr id="46082" name="Text Box 2"/>
          <p:cNvSpPr txBox="1">
            <a:spLocks noChangeArrowheads="1"/>
          </p:cNvSpPr>
          <p:nvPr/>
        </p:nvSpPr>
        <p:spPr bwMode="auto">
          <a:xfrm>
            <a:off x="685800" y="13716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mtClean="0">
                <a:solidFill>
                  <a:srgbClr val="98193A"/>
                </a:solidFill>
              </a:rPr>
              <a:t>• </a:t>
            </a:r>
            <a:r>
              <a:rPr lang="en-IE" smtClean="0">
                <a:solidFill>
                  <a:srgbClr val="000000"/>
                </a:solidFill>
              </a:rPr>
              <a:t>Arithmetic and logical operations may take place on a subset of the image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mtClean="0">
                <a:solidFill>
                  <a:srgbClr val="2617C0"/>
                </a:solidFill>
              </a:rPr>
              <a:t>   – </a:t>
            </a:r>
            <a:r>
              <a:rPr lang="en-IE" smtClean="0">
                <a:solidFill>
                  <a:srgbClr val="000000"/>
                </a:solidFill>
              </a:rPr>
              <a:t>Typically neighborhood oriented 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mtClean="0">
                <a:solidFill>
                  <a:srgbClr val="98193A"/>
                </a:solidFill>
              </a:rPr>
              <a:t>• </a:t>
            </a:r>
            <a:r>
              <a:rPr lang="en-IE" smtClean="0">
                <a:solidFill>
                  <a:srgbClr val="000000"/>
                </a:solidFill>
              </a:rPr>
              <a:t>Formulated in the context of </a:t>
            </a:r>
            <a:r>
              <a:rPr lang="en-IE" i="1" smtClean="0">
                <a:solidFill>
                  <a:srgbClr val="000000"/>
                </a:solidFill>
              </a:rPr>
              <a:t>mask </a:t>
            </a:r>
            <a:r>
              <a:rPr lang="en-IE" smtClean="0">
                <a:solidFill>
                  <a:srgbClr val="000000"/>
                </a:solidFill>
              </a:rPr>
              <a:t>operations (also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mtClean="0">
                <a:solidFill>
                  <a:srgbClr val="000000"/>
                </a:solidFill>
              </a:rPr>
              <a:t>   called </a:t>
            </a:r>
            <a:r>
              <a:rPr lang="en-IE" i="1" smtClean="0">
                <a:solidFill>
                  <a:srgbClr val="000000"/>
                </a:solidFill>
              </a:rPr>
              <a:t>template</a:t>
            </a:r>
            <a:r>
              <a:rPr lang="en-IE" smtClean="0">
                <a:solidFill>
                  <a:srgbClr val="000000"/>
                </a:solidFill>
              </a:rPr>
              <a:t>, </a:t>
            </a:r>
            <a:r>
              <a:rPr lang="en-IE" i="1" smtClean="0">
                <a:solidFill>
                  <a:srgbClr val="000000"/>
                </a:solidFill>
              </a:rPr>
              <a:t>window </a:t>
            </a:r>
            <a:r>
              <a:rPr lang="en-IE" smtClean="0">
                <a:solidFill>
                  <a:srgbClr val="000000"/>
                </a:solidFill>
              </a:rPr>
              <a:t>or </a:t>
            </a:r>
            <a:r>
              <a:rPr lang="en-IE" i="1" smtClean="0">
                <a:solidFill>
                  <a:srgbClr val="000000"/>
                </a:solidFill>
              </a:rPr>
              <a:t>filter </a:t>
            </a:r>
            <a:r>
              <a:rPr lang="en-IE" smtClean="0">
                <a:solidFill>
                  <a:srgbClr val="000000"/>
                </a:solidFill>
              </a:rPr>
              <a:t>operations)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mtClean="0">
                <a:solidFill>
                  <a:srgbClr val="98193A"/>
                </a:solidFill>
              </a:rPr>
              <a:t>• </a:t>
            </a:r>
            <a:r>
              <a:rPr lang="en-IE" smtClean="0">
                <a:solidFill>
                  <a:srgbClr val="000000"/>
                </a:solidFill>
              </a:rPr>
              <a:t>Basic concept:let the value of a pixel be a function of its (current) gray level and the gray level of its neighbors (in some sense)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18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ext Box 1"/>
          <p:cNvSpPr txBox="1">
            <a:spLocks noChangeArrowheads="1"/>
          </p:cNvSpPr>
          <p:nvPr/>
        </p:nvSpPr>
        <p:spPr bwMode="auto">
          <a:xfrm>
            <a:off x="638175" y="-39688"/>
            <a:ext cx="8505825" cy="1311276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4000" b="1" smtClean="0">
                <a:solidFill>
                  <a:srgbClr val="FFFFFF"/>
                </a:solidFill>
                <a:cs typeface="ArialMT" charset="0"/>
              </a:rPr>
              <a:t>Neighborhood-oriented operations</a:t>
            </a:r>
          </a:p>
        </p:txBody>
      </p:sp>
      <p:sp>
        <p:nvSpPr>
          <p:cNvPr id="47106" name="Text Box 2"/>
          <p:cNvSpPr txBox="1">
            <a:spLocks noChangeArrowheads="1"/>
          </p:cNvSpPr>
          <p:nvPr/>
        </p:nvSpPr>
        <p:spPr bwMode="auto">
          <a:xfrm>
            <a:off x="685800" y="13716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98193A"/>
                </a:solidFill>
              </a:rPr>
              <a:t>•  </a:t>
            </a:r>
            <a:r>
              <a:rPr lang="en-IE" sz="2200" smtClean="0">
                <a:solidFill>
                  <a:srgbClr val="000000"/>
                </a:solidFill>
              </a:rPr>
              <a:t>Consider the following subset of pixels in an image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98193A"/>
                </a:solidFill>
              </a:rPr>
              <a:t>•  </a:t>
            </a:r>
            <a:r>
              <a:rPr lang="en-IE" sz="2200" smtClean="0">
                <a:solidFill>
                  <a:srgbClr val="000000"/>
                </a:solidFill>
              </a:rPr>
              <a:t>Suppose we want to filter the image by replacing the value at Z</a:t>
            </a:r>
            <a:r>
              <a:rPr lang="en-IE" sz="1400" smtClean="0">
                <a:solidFill>
                  <a:srgbClr val="000000"/>
                </a:solidFill>
              </a:rPr>
              <a:t>5</a:t>
            </a:r>
            <a:r>
              <a:rPr lang="en-IE" sz="2200" smtClean="0">
                <a:solidFill>
                  <a:srgbClr val="000000"/>
                </a:solidFill>
              </a:rPr>
              <a:t> with the average value of the pixels in a 3x3 region centered around Z</a:t>
            </a:r>
            <a:r>
              <a:rPr lang="en-IE" sz="1400" smtClean="0">
                <a:solidFill>
                  <a:srgbClr val="000000"/>
                </a:solidFill>
              </a:rPr>
              <a:t>5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98193A"/>
                </a:solidFill>
              </a:rPr>
              <a:t>• </a:t>
            </a:r>
            <a:r>
              <a:rPr lang="en-IE" sz="2200" smtClean="0">
                <a:solidFill>
                  <a:srgbClr val="000000"/>
                </a:solidFill>
              </a:rPr>
              <a:t>Perform an operation of the form: 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endParaRPr lang="en-IE" sz="2200" smtClean="0">
              <a:solidFill>
                <a:srgbClr val="000000"/>
              </a:solidFill>
            </a:endParaRP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endParaRPr lang="en-IE" sz="2200" smtClean="0">
              <a:solidFill>
                <a:srgbClr val="98193A"/>
              </a:solidFill>
            </a:endParaRP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endParaRPr lang="en-IE" sz="2200" smtClean="0">
              <a:solidFill>
                <a:srgbClr val="98193A"/>
              </a:solidFill>
            </a:endParaRP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98193A"/>
                </a:solidFill>
              </a:rPr>
              <a:t>• </a:t>
            </a:r>
            <a:r>
              <a:rPr lang="en-IE" sz="2200" smtClean="0">
                <a:solidFill>
                  <a:srgbClr val="000000"/>
                </a:solidFill>
              </a:rPr>
              <a:t>and assign to z</a:t>
            </a:r>
            <a:r>
              <a:rPr lang="en-IE" sz="1400" smtClean="0">
                <a:solidFill>
                  <a:srgbClr val="000000"/>
                </a:solidFill>
              </a:rPr>
              <a:t>5</a:t>
            </a:r>
            <a:r>
              <a:rPr lang="en-IE" sz="2200" smtClean="0">
                <a:solidFill>
                  <a:srgbClr val="000000"/>
                </a:solidFill>
              </a:rPr>
              <a:t> the value of z</a:t>
            </a:r>
          </a:p>
        </p:txBody>
      </p:sp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1775" y="3551238"/>
            <a:ext cx="3502025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68975" y="2719388"/>
            <a:ext cx="2962275" cy="242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371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 Box 1"/>
          <p:cNvSpPr txBox="1">
            <a:spLocks noChangeArrowheads="1"/>
          </p:cNvSpPr>
          <p:nvPr/>
        </p:nvSpPr>
        <p:spPr bwMode="auto">
          <a:xfrm>
            <a:off x="638175" y="-39688"/>
            <a:ext cx="8505825" cy="1311276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4000" b="1" smtClean="0">
                <a:solidFill>
                  <a:srgbClr val="FFFFFF"/>
                </a:solidFill>
                <a:cs typeface="ArialMT" charset="0"/>
              </a:rPr>
              <a:t>Neighborhood-oriented operations</a:t>
            </a:r>
          </a:p>
        </p:txBody>
      </p:sp>
      <p:sp>
        <p:nvSpPr>
          <p:cNvPr id="48130" name="Text Box 2"/>
          <p:cNvSpPr txBox="1">
            <a:spLocks noChangeArrowheads="1"/>
          </p:cNvSpPr>
          <p:nvPr/>
        </p:nvSpPr>
        <p:spPr bwMode="auto">
          <a:xfrm>
            <a:off x="685800" y="13716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98193A"/>
                </a:solidFill>
              </a:rPr>
              <a:t>• </a:t>
            </a:r>
            <a:r>
              <a:rPr lang="en-IE" sz="2200" smtClean="0">
                <a:solidFill>
                  <a:srgbClr val="000000"/>
                </a:solidFill>
              </a:rPr>
              <a:t>In the more general form, the operation may look like: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i="1" smtClean="0">
                <a:solidFill>
                  <a:srgbClr val="000000"/>
                </a:solidFill>
              </a:rPr>
              <a:t>   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endParaRPr lang="en-IE" sz="2200" smtClean="0">
              <a:solidFill>
                <a:srgbClr val="98193A"/>
              </a:solidFill>
            </a:endParaRP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98193A"/>
                </a:solidFill>
              </a:rPr>
              <a:t>•  </a:t>
            </a:r>
            <a:r>
              <a:rPr lang="en-IE" sz="2200" smtClean="0">
                <a:solidFill>
                  <a:srgbClr val="000000"/>
                </a:solidFill>
              </a:rPr>
              <a:t>This equation is widely used in image processing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98193A"/>
                </a:solidFill>
              </a:rPr>
              <a:t>•   </a:t>
            </a:r>
            <a:r>
              <a:rPr lang="en-IE" sz="2200" smtClean="0">
                <a:solidFill>
                  <a:srgbClr val="000000"/>
                </a:solidFill>
              </a:rPr>
              <a:t>Proper selection of coefficients (weights) allows for operations such as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2617C0"/>
                </a:solidFill>
              </a:rPr>
              <a:t>   – </a:t>
            </a:r>
            <a:r>
              <a:rPr lang="en-IE" sz="2200" smtClean="0">
                <a:solidFill>
                  <a:srgbClr val="000000"/>
                </a:solidFill>
              </a:rPr>
              <a:t>noise reduction 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2617C0"/>
                </a:solidFill>
              </a:rPr>
              <a:t>   – </a:t>
            </a:r>
            <a:r>
              <a:rPr lang="en-IE" sz="2200" smtClean="0">
                <a:solidFill>
                  <a:srgbClr val="000000"/>
                </a:solidFill>
              </a:rPr>
              <a:t>region thinning 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2617C0"/>
                </a:solidFill>
              </a:rPr>
              <a:t>   – </a:t>
            </a:r>
            <a:r>
              <a:rPr lang="en-IE" sz="2200" smtClean="0">
                <a:solidFill>
                  <a:srgbClr val="000000"/>
                </a:solidFill>
              </a:rPr>
              <a:t>edge detection</a:t>
            </a:r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04975" y="1779588"/>
            <a:ext cx="5065713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67100" y="3852863"/>
            <a:ext cx="2378075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813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4413" y="3860800"/>
            <a:ext cx="2405062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274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History of DIP (cont…)</a:t>
            </a:r>
          </a:p>
        </p:txBody>
      </p:sp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marL="819150" indent="-284163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3200" b="1">
                <a:solidFill>
                  <a:srgbClr val="000000"/>
                </a:solidFill>
              </a:rPr>
              <a:t>1960s:</a:t>
            </a:r>
            <a:r>
              <a:rPr lang="en-IE" sz="3200">
                <a:solidFill>
                  <a:srgbClr val="000000"/>
                </a:solidFill>
              </a:rPr>
              <a:t> Improvements in computing technology and the onset of the space race led to a surge of work in digital image processing</a:t>
            </a:r>
          </a:p>
          <a:p>
            <a:pPr lvl="1" eaLnBrk="1" hangingPunct="1">
              <a:spcBef>
                <a:spcPts val="700"/>
              </a:spcBef>
              <a:buFont typeface="Arial" pitchFamily="34" charset="0"/>
              <a:buChar char="–"/>
            </a:pPr>
            <a:r>
              <a:rPr lang="en-IE" sz="2800" b="1">
                <a:solidFill>
                  <a:srgbClr val="000000"/>
                </a:solidFill>
              </a:rPr>
              <a:t>1964: </a:t>
            </a:r>
            <a:r>
              <a:rPr lang="en-IE" sz="2800">
                <a:solidFill>
                  <a:srgbClr val="000000"/>
                </a:solidFill>
              </a:rPr>
              <a:t>Computers used to </a:t>
            </a:r>
            <a:br>
              <a:rPr lang="en-IE" sz="2800">
                <a:solidFill>
                  <a:srgbClr val="000000"/>
                </a:solidFill>
              </a:rPr>
            </a:br>
            <a:r>
              <a:rPr lang="en-IE" sz="2800">
                <a:solidFill>
                  <a:srgbClr val="000000"/>
                </a:solidFill>
              </a:rPr>
              <a:t>improve the quality of </a:t>
            </a:r>
            <a:br>
              <a:rPr lang="en-IE" sz="2800">
                <a:solidFill>
                  <a:srgbClr val="000000"/>
                </a:solidFill>
              </a:rPr>
            </a:br>
            <a:r>
              <a:rPr lang="en-IE" sz="2800">
                <a:solidFill>
                  <a:srgbClr val="000000"/>
                </a:solidFill>
              </a:rPr>
              <a:t>images of the moon taken </a:t>
            </a:r>
            <a:br>
              <a:rPr lang="en-IE" sz="2800">
                <a:solidFill>
                  <a:srgbClr val="000000"/>
                </a:solidFill>
              </a:rPr>
            </a:br>
            <a:r>
              <a:rPr lang="en-IE" sz="2800">
                <a:solidFill>
                  <a:srgbClr val="000000"/>
                </a:solidFill>
              </a:rPr>
              <a:t>by the </a:t>
            </a:r>
            <a:r>
              <a:rPr lang="en-IE" sz="2800" i="1">
                <a:solidFill>
                  <a:srgbClr val="000000"/>
                </a:solidFill>
              </a:rPr>
              <a:t>Ranger 7</a:t>
            </a:r>
            <a:r>
              <a:rPr lang="en-IE" sz="2800">
                <a:solidFill>
                  <a:srgbClr val="000000"/>
                </a:solidFill>
              </a:rPr>
              <a:t> probe</a:t>
            </a:r>
          </a:p>
          <a:p>
            <a:pPr lvl="1" eaLnBrk="1" hangingPunct="1">
              <a:spcBef>
                <a:spcPts val="700"/>
              </a:spcBef>
              <a:buFont typeface="Arial" pitchFamily="34" charset="0"/>
              <a:buChar char="–"/>
            </a:pPr>
            <a:r>
              <a:rPr lang="en-IE" sz="2800">
                <a:solidFill>
                  <a:srgbClr val="000000"/>
                </a:solidFill>
              </a:rPr>
              <a:t>Such techniques were used</a:t>
            </a:r>
            <a:br>
              <a:rPr lang="en-IE" sz="2800">
                <a:solidFill>
                  <a:srgbClr val="000000"/>
                </a:solidFill>
              </a:rPr>
            </a:br>
            <a:r>
              <a:rPr lang="en-IE" sz="2800">
                <a:solidFill>
                  <a:srgbClr val="000000"/>
                </a:solidFill>
              </a:rPr>
              <a:t>in other space missions </a:t>
            </a:r>
            <a:br>
              <a:rPr lang="en-IE" sz="2800">
                <a:solidFill>
                  <a:srgbClr val="000000"/>
                </a:solidFill>
              </a:rPr>
            </a:br>
            <a:r>
              <a:rPr lang="en-IE" sz="2800">
                <a:solidFill>
                  <a:srgbClr val="000000"/>
                </a:solidFill>
              </a:rPr>
              <a:t>including the Apollo landings</a:t>
            </a:r>
          </a:p>
        </p:txBody>
      </p:sp>
      <p:grpSp>
        <p:nvGrpSpPr>
          <p:cNvPr id="14340" name="Group 3"/>
          <p:cNvGrpSpPr>
            <a:grpSpLocks/>
          </p:cNvGrpSpPr>
          <p:nvPr/>
        </p:nvGrpSpPr>
        <p:grpSpPr bwMode="auto">
          <a:xfrm>
            <a:off x="5934075" y="2900363"/>
            <a:ext cx="2960688" cy="3578225"/>
            <a:chOff x="3738" y="1827"/>
            <a:chExt cx="1865" cy="2254"/>
          </a:xfrm>
        </p:grpSpPr>
        <p:pic>
          <p:nvPicPr>
            <p:cNvPr id="1434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574"/>
            <a:stretch>
              <a:fillRect/>
            </a:stretch>
          </p:blipFill>
          <p:spPr bwMode="auto">
            <a:xfrm>
              <a:off x="3816" y="1847"/>
              <a:ext cx="1691" cy="16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r="47574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4345" name="Text Box 5"/>
            <p:cNvSpPr txBox="1">
              <a:spLocks noChangeArrowheads="1"/>
            </p:cNvSpPr>
            <p:nvPr/>
          </p:nvSpPr>
          <p:spPr bwMode="auto">
            <a:xfrm>
              <a:off x="3738" y="3548"/>
              <a:ext cx="1865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en-IE" sz="1800">
                  <a:solidFill>
                    <a:srgbClr val="000000"/>
                  </a:solidFill>
                </a:rPr>
                <a:t>A picture of the moon taken by the Ranger 7 probe minutes before landing</a:t>
              </a:r>
            </a:p>
          </p:txBody>
        </p:sp>
        <p:sp>
          <p:nvSpPr>
            <p:cNvPr id="14346" name="Rectangle 6"/>
            <p:cNvSpPr>
              <a:spLocks noChangeArrowheads="1"/>
            </p:cNvSpPr>
            <p:nvPr/>
          </p:nvSpPr>
          <p:spPr bwMode="auto">
            <a:xfrm>
              <a:off x="3768" y="1827"/>
              <a:ext cx="1804" cy="1705"/>
            </a:xfrm>
            <a:prstGeom prst="rect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7" name="Rectangle 7"/>
            <p:cNvSpPr>
              <a:spLocks noChangeArrowheads="1"/>
            </p:cNvSpPr>
            <p:nvPr/>
          </p:nvSpPr>
          <p:spPr bwMode="auto">
            <a:xfrm>
              <a:off x="3768" y="3537"/>
              <a:ext cx="1804" cy="544"/>
            </a:xfrm>
            <a:prstGeom prst="rect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341" name="Group 8"/>
          <p:cNvGrpSpPr>
            <a:grpSpLocks/>
          </p:cNvGrpSpPr>
          <p:nvPr/>
        </p:nvGrpSpPr>
        <p:grpSpPr bwMode="auto">
          <a:xfrm>
            <a:off x="-3175" y="1631950"/>
            <a:ext cx="252413" cy="5221288"/>
            <a:chOff x="-2" y="1028"/>
            <a:chExt cx="159" cy="3289"/>
          </a:xfrm>
        </p:grpSpPr>
        <p:pic>
          <p:nvPicPr>
            <p:cNvPr id="14342" name="Picture 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4343" name="Rectangle 10"/>
            <p:cNvSpPr>
              <a:spLocks noChangeArrowheads="1"/>
            </p:cNvSpPr>
            <p:nvPr/>
          </p:nvSpPr>
          <p:spPr bwMode="auto">
            <a:xfrm rot="-5400000">
              <a:off x="-1508" y="2536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277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History of DIP (cont…)</a:t>
            </a:r>
          </a:p>
        </p:txBody>
      </p:sp>
      <p:sp>
        <p:nvSpPr>
          <p:cNvPr id="15363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marL="819150" indent="-284163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3200" b="1">
                <a:solidFill>
                  <a:srgbClr val="000000"/>
                </a:solidFill>
              </a:rPr>
              <a:t>1970s:</a:t>
            </a:r>
            <a:r>
              <a:rPr lang="en-IE" sz="3200">
                <a:solidFill>
                  <a:srgbClr val="000000"/>
                </a:solidFill>
              </a:rPr>
              <a:t> Digital image processing begins to be used in medical applications</a:t>
            </a:r>
          </a:p>
          <a:p>
            <a:pPr lvl="1" eaLnBrk="1" hangingPunct="1">
              <a:spcBef>
                <a:spcPts val="700"/>
              </a:spcBef>
              <a:buFont typeface="Arial" pitchFamily="34" charset="0"/>
              <a:buChar char="–"/>
            </a:pPr>
            <a:r>
              <a:rPr lang="en-IE" sz="2800" b="1">
                <a:solidFill>
                  <a:srgbClr val="000000"/>
                </a:solidFill>
              </a:rPr>
              <a:t>1979:</a:t>
            </a:r>
            <a:r>
              <a:rPr lang="en-IE" sz="2800">
                <a:solidFill>
                  <a:srgbClr val="000000"/>
                </a:solidFill>
              </a:rPr>
              <a:t> Sir Godfrey N. </a:t>
            </a:r>
            <a:br>
              <a:rPr lang="en-IE" sz="2800">
                <a:solidFill>
                  <a:srgbClr val="000000"/>
                </a:solidFill>
              </a:rPr>
            </a:br>
            <a:r>
              <a:rPr lang="en-IE" sz="2800">
                <a:solidFill>
                  <a:srgbClr val="000000"/>
                </a:solidFill>
              </a:rPr>
              <a:t>Hounsfield &amp; Prof. Allan M. </a:t>
            </a:r>
            <a:br>
              <a:rPr lang="en-IE" sz="2800">
                <a:solidFill>
                  <a:srgbClr val="000000"/>
                </a:solidFill>
              </a:rPr>
            </a:br>
            <a:r>
              <a:rPr lang="en-IE" sz="2800">
                <a:solidFill>
                  <a:srgbClr val="000000"/>
                </a:solidFill>
              </a:rPr>
              <a:t>Cormack share the Nobel </a:t>
            </a:r>
            <a:br>
              <a:rPr lang="en-IE" sz="2800">
                <a:solidFill>
                  <a:srgbClr val="000000"/>
                </a:solidFill>
              </a:rPr>
            </a:br>
            <a:r>
              <a:rPr lang="en-IE" sz="2800">
                <a:solidFill>
                  <a:srgbClr val="000000"/>
                </a:solidFill>
              </a:rPr>
              <a:t>Prize in medicine for the </a:t>
            </a:r>
            <a:br>
              <a:rPr lang="en-IE" sz="2800">
                <a:solidFill>
                  <a:srgbClr val="000000"/>
                </a:solidFill>
              </a:rPr>
            </a:br>
            <a:r>
              <a:rPr lang="en-IE" sz="2800">
                <a:solidFill>
                  <a:srgbClr val="000000"/>
                </a:solidFill>
              </a:rPr>
              <a:t>invention of tomography, </a:t>
            </a:r>
            <a:br>
              <a:rPr lang="en-IE" sz="2800">
                <a:solidFill>
                  <a:srgbClr val="000000"/>
                </a:solidFill>
              </a:rPr>
            </a:br>
            <a:r>
              <a:rPr lang="en-IE" sz="2800">
                <a:solidFill>
                  <a:srgbClr val="000000"/>
                </a:solidFill>
              </a:rPr>
              <a:t>the technology behind </a:t>
            </a:r>
            <a:br>
              <a:rPr lang="en-IE" sz="2800">
                <a:solidFill>
                  <a:srgbClr val="000000"/>
                </a:solidFill>
              </a:rPr>
            </a:br>
            <a:r>
              <a:rPr lang="en-IE" sz="2800">
                <a:solidFill>
                  <a:srgbClr val="000000"/>
                </a:solidFill>
              </a:rPr>
              <a:t>Computerised Axial </a:t>
            </a:r>
            <a:br>
              <a:rPr lang="en-IE" sz="2800">
                <a:solidFill>
                  <a:srgbClr val="000000"/>
                </a:solidFill>
              </a:rPr>
            </a:br>
            <a:r>
              <a:rPr lang="en-IE" sz="2800">
                <a:solidFill>
                  <a:srgbClr val="000000"/>
                </a:solidFill>
              </a:rPr>
              <a:t>Tomography (CAT) scans</a:t>
            </a:r>
          </a:p>
        </p:txBody>
      </p:sp>
      <p:grpSp>
        <p:nvGrpSpPr>
          <p:cNvPr id="15364" name="Group 3"/>
          <p:cNvGrpSpPr>
            <a:grpSpLocks/>
          </p:cNvGrpSpPr>
          <p:nvPr/>
        </p:nvGrpSpPr>
        <p:grpSpPr bwMode="auto">
          <a:xfrm>
            <a:off x="5576888" y="2486025"/>
            <a:ext cx="2960687" cy="3306763"/>
            <a:chOff x="3513" y="1566"/>
            <a:chExt cx="1865" cy="2083"/>
          </a:xfrm>
        </p:grpSpPr>
        <p:pic>
          <p:nvPicPr>
            <p:cNvPr id="1536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30" t="59567" r="46556" b="11528"/>
            <a:stretch>
              <a:fillRect/>
            </a:stretch>
          </p:blipFill>
          <p:spPr bwMode="auto">
            <a:xfrm>
              <a:off x="3642" y="1614"/>
              <a:ext cx="1606" cy="1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9230" t="59567" r="46556" b="11528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5369" name="Text Box 5"/>
            <p:cNvSpPr txBox="1">
              <a:spLocks noChangeArrowheads="1"/>
            </p:cNvSpPr>
            <p:nvPr/>
          </p:nvSpPr>
          <p:spPr bwMode="auto">
            <a:xfrm>
              <a:off x="3513" y="3269"/>
              <a:ext cx="1865" cy="3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en-IE" sz="1800">
                  <a:solidFill>
                    <a:srgbClr val="000000"/>
                  </a:solidFill>
                </a:rPr>
                <a:t>Typical head slice CAT image</a:t>
              </a:r>
            </a:p>
          </p:txBody>
        </p:sp>
        <p:sp>
          <p:nvSpPr>
            <p:cNvPr id="15370" name="Rectangle 6"/>
            <p:cNvSpPr>
              <a:spLocks noChangeArrowheads="1"/>
            </p:cNvSpPr>
            <p:nvPr/>
          </p:nvSpPr>
          <p:spPr bwMode="auto">
            <a:xfrm>
              <a:off x="3602" y="1566"/>
              <a:ext cx="1687" cy="1687"/>
            </a:xfrm>
            <a:prstGeom prst="rect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1" name="Rectangle 7"/>
            <p:cNvSpPr>
              <a:spLocks noChangeArrowheads="1"/>
            </p:cNvSpPr>
            <p:nvPr/>
          </p:nvSpPr>
          <p:spPr bwMode="auto">
            <a:xfrm>
              <a:off x="3602" y="3258"/>
              <a:ext cx="1687" cy="391"/>
            </a:xfrm>
            <a:prstGeom prst="rect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365" name="Group 8"/>
          <p:cNvGrpSpPr>
            <a:grpSpLocks/>
          </p:cNvGrpSpPr>
          <p:nvPr/>
        </p:nvGrpSpPr>
        <p:grpSpPr bwMode="auto">
          <a:xfrm>
            <a:off x="-3175" y="1631950"/>
            <a:ext cx="252413" cy="5221288"/>
            <a:chOff x="-2" y="1028"/>
            <a:chExt cx="159" cy="3289"/>
          </a:xfrm>
        </p:grpSpPr>
        <p:pic>
          <p:nvPicPr>
            <p:cNvPr id="15366" name="Picture 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5367" name="Rectangle 10"/>
            <p:cNvSpPr>
              <a:spLocks noChangeArrowheads="1"/>
            </p:cNvSpPr>
            <p:nvPr/>
          </p:nvSpPr>
          <p:spPr bwMode="auto">
            <a:xfrm rot="-5400000">
              <a:off x="-1508" y="2536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2222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History of DIP (cont…)</a:t>
            </a:r>
          </a:p>
        </p:txBody>
      </p:sp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marL="819150" indent="-284163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3200" b="1">
                <a:solidFill>
                  <a:srgbClr val="000000"/>
                </a:solidFill>
              </a:rPr>
              <a:t>1980s - Today:</a:t>
            </a:r>
            <a:r>
              <a:rPr lang="en-IE" sz="3200">
                <a:solidFill>
                  <a:srgbClr val="000000"/>
                </a:solidFill>
              </a:rPr>
              <a:t> The use of digital image processing techniques has exploded and they are now used for all kinds of tasks in all kinds of areas</a:t>
            </a:r>
          </a:p>
          <a:p>
            <a:pPr lvl="1" eaLnBrk="1" hangingPunct="1">
              <a:spcBef>
                <a:spcPts val="700"/>
              </a:spcBef>
              <a:buFont typeface="Arial" pitchFamily="34" charset="0"/>
              <a:buChar char="–"/>
            </a:pPr>
            <a:r>
              <a:rPr lang="en-IE" sz="2800">
                <a:solidFill>
                  <a:srgbClr val="000000"/>
                </a:solidFill>
              </a:rPr>
              <a:t>Image enhancement/restoration</a:t>
            </a:r>
          </a:p>
          <a:p>
            <a:pPr lvl="1" eaLnBrk="1" hangingPunct="1">
              <a:spcBef>
                <a:spcPts val="700"/>
              </a:spcBef>
              <a:buFont typeface="Arial" pitchFamily="34" charset="0"/>
              <a:buChar char="–"/>
            </a:pPr>
            <a:r>
              <a:rPr lang="en-IE" sz="2800">
                <a:solidFill>
                  <a:srgbClr val="000000"/>
                </a:solidFill>
              </a:rPr>
              <a:t>Artistic effects</a:t>
            </a:r>
          </a:p>
          <a:p>
            <a:pPr lvl="1" eaLnBrk="1" hangingPunct="1">
              <a:spcBef>
                <a:spcPts val="700"/>
              </a:spcBef>
              <a:buFont typeface="Arial" pitchFamily="34" charset="0"/>
              <a:buChar char="–"/>
            </a:pPr>
            <a:r>
              <a:rPr lang="en-IE" sz="2800">
                <a:solidFill>
                  <a:srgbClr val="000000"/>
                </a:solidFill>
              </a:rPr>
              <a:t>Medical visualisation</a:t>
            </a:r>
          </a:p>
          <a:p>
            <a:pPr lvl="1" eaLnBrk="1" hangingPunct="1">
              <a:spcBef>
                <a:spcPts val="700"/>
              </a:spcBef>
              <a:buFont typeface="Arial" pitchFamily="34" charset="0"/>
              <a:buChar char="–"/>
            </a:pPr>
            <a:r>
              <a:rPr lang="en-IE" sz="2800">
                <a:solidFill>
                  <a:srgbClr val="000000"/>
                </a:solidFill>
              </a:rPr>
              <a:t>Industrial inspection</a:t>
            </a:r>
          </a:p>
          <a:p>
            <a:pPr lvl="1" eaLnBrk="1" hangingPunct="1">
              <a:spcBef>
                <a:spcPts val="700"/>
              </a:spcBef>
              <a:buFont typeface="Arial" pitchFamily="34" charset="0"/>
              <a:buChar char="–"/>
            </a:pPr>
            <a:r>
              <a:rPr lang="en-IE" sz="2800">
                <a:solidFill>
                  <a:srgbClr val="000000"/>
                </a:solidFill>
              </a:rPr>
              <a:t>Law enforcement</a:t>
            </a:r>
          </a:p>
          <a:p>
            <a:pPr lvl="1" eaLnBrk="1" hangingPunct="1">
              <a:spcBef>
                <a:spcPts val="700"/>
              </a:spcBef>
              <a:buFont typeface="Arial" pitchFamily="34" charset="0"/>
              <a:buChar char="–"/>
            </a:pPr>
            <a:r>
              <a:rPr lang="en-IE" sz="2800">
                <a:solidFill>
                  <a:srgbClr val="000000"/>
                </a:solidFill>
              </a:rPr>
              <a:t>Human computer interfaces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4723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Examples: Image Enhancement</a:t>
            </a:r>
          </a:p>
        </p:txBody>
      </p:sp>
      <p:sp>
        <p:nvSpPr>
          <p:cNvPr id="17411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3200">
                <a:solidFill>
                  <a:srgbClr val="000000"/>
                </a:solidFill>
              </a:rPr>
              <a:t>One of the most common uses of DIP techniques: improve quality, remove noise etc</a:t>
            </a:r>
          </a:p>
        </p:txBody>
      </p:sp>
      <p:grpSp>
        <p:nvGrpSpPr>
          <p:cNvPr id="17412" name="Group 3"/>
          <p:cNvGrpSpPr>
            <a:grpSpLocks/>
          </p:cNvGrpSpPr>
          <p:nvPr/>
        </p:nvGrpSpPr>
        <p:grpSpPr bwMode="auto">
          <a:xfrm>
            <a:off x="3557588" y="4708525"/>
            <a:ext cx="4857750" cy="2109788"/>
            <a:chOff x="2241" y="2966"/>
            <a:chExt cx="3060" cy="1329"/>
          </a:xfrm>
        </p:grpSpPr>
        <p:pic>
          <p:nvPicPr>
            <p:cNvPr id="1742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80" r="40210" b="50194"/>
            <a:stretch>
              <a:fillRect/>
            </a:stretch>
          </p:blipFill>
          <p:spPr bwMode="auto">
            <a:xfrm>
              <a:off x="2241" y="2971"/>
              <a:ext cx="1316" cy="1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19980" r="40210" b="50194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7425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720" t="49875"/>
            <a:stretch>
              <a:fillRect/>
            </a:stretch>
          </p:blipFill>
          <p:spPr bwMode="auto">
            <a:xfrm>
              <a:off x="3969" y="2966"/>
              <a:ext cx="1332" cy="1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59720" t="49875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7426" name="AutoShape 6"/>
            <p:cNvSpPr>
              <a:spLocks noChangeArrowheads="1"/>
            </p:cNvSpPr>
            <p:nvPr/>
          </p:nvSpPr>
          <p:spPr bwMode="auto">
            <a:xfrm>
              <a:off x="3599" y="3522"/>
              <a:ext cx="338" cy="217"/>
            </a:xfrm>
            <a:prstGeom prst="rightArrow">
              <a:avLst>
                <a:gd name="adj1" fmla="val 50000"/>
                <a:gd name="adj2" fmla="val 38940"/>
              </a:avLst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413" name="Group 7"/>
          <p:cNvGrpSpPr>
            <a:grpSpLocks/>
          </p:cNvGrpSpPr>
          <p:nvPr/>
        </p:nvGrpSpPr>
        <p:grpSpPr bwMode="auto">
          <a:xfrm>
            <a:off x="3732213" y="2825750"/>
            <a:ext cx="4489450" cy="1865313"/>
            <a:chOff x="2351" y="1780"/>
            <a:chExt cx="2828" cy="1175"/>
          </a:xfrm>
        </p:grpSpPr>
        <p:pic>
          <p:nvPicPr>
            <p:cNvPr id="17421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158" b="29173"/>
            <a:stretch>
              <a:fillRect/>
            </a:stretch>
          </p:blipFill>
          <p:spPr bwMode="auto">
            <a:xfrm>
              <a:off x="2351" y="1780"/>
              <a:ext cx="1226" cy="1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r="66158" b="29173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7422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89" r="226" b="29173"/>
            <a:stretch>
              <a:fillRect/>
            </a:stretch>
          </p:blipFill>
          <p:spPr bwMode="auto">
            <a:xfrm>
              <a:off x="3969" y="1780"/>
              <a:ext cx="1210" cy="1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66389" r="226" b="29173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7423" name="AutoShape 10"/>
            <p:cNvSpPr>
              <a:spLocks noChangeArrowheads="1"/>
            </p:cNvSpPr>
            <p:nvPr/>
          </p:nvSpPr>
          <p:spPr bwMode="auto">
            <a:xfrm>
              <a:off x="3600" y="2259"/>
              <a:ext cx="338" cy="217"/>
            </a:xfrm>
            <a:prstGeom prst="rightArrow">
              <a:avLst>
                <a:gd name="adj1" fmla="val 50000"/>
                <a:gd name="adj2" fmla="val 38940"/>
              </a:avLst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414" name="Group 11"/>
          <p:cNvGrpSpPr>
            <a:grpSpLocks/>
          </p:cNvGrpSpPr>
          <p:nvPr/>
        </p:nvGrpSpPr>
        <p:grpSpPr bwMode="auto">
          <a:xfrm>
            <a:off x="849313" y="2878138"/>
            <a:ext cx="2547937" cy="3938587"/>
            <a:chOff x="535" y="1813"/>
            <a:chExt cx="1605" cy="2481"/>
          </a:xfrm>
        </p:grpSpPr>
        <p:pic>
          <p:nvPicPr>
            <p:cNvPr id="17418" name="Picture 1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219" b="51291"/>
            <a:stretch>
              <a:fillRect/>
            </a:stretch>
          </p:blipFill>
          <p:spPr bwMode="auto">
            <a:xfrm>
              <a:off x="545" y="1813"/>
              <a:ext cx="1584" cy="10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r="60219" b="51291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7419" name="Picture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61" t="48575" r="20230" b="2271"/>
            <a:stretch>
              <a:fillRect/>
            </a:stretch>
          </p:blipFill>
          <p:spPr bwMode="auto">
            <a:xfrm>
              <a:off x="535" y="3195"/>
              <a:ext cx="1605" cy="10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39461" t="48575" r="20230" b="2271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7420" name="AutoShape 14"/>
            <p:cNvSpPr>
              <a:spLocks noChangeArrowheads="1"/>
            </p:cNvSpPr>
            <p:nvPr/>
          </p:nvSpPr>
          <p:spPr bwMode="auto">
            <a:xfrm>
              <a:off x="1198" y="2941"/>
              <a:ext cx="278" cy="247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333399">
                <a:alpha val="89803"/>
              </a:srgbClr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415" name="Group 15"/>
          <p:cNvGrpSpPr>
            <a:grpSpLocks/>
          </p:cNvGrpSpPr>
          <p:nvPr/>
        </p:nvGrpSpPr>
        <p:grpSpPr bwMode="auto">
          <a:xfrm>
            <a:off x="-3175" y="1631950"/>
            <a:ext cx="252413" cy="5221288"/>
            <a:chOff x="-2" y="1028"/>
            <a:chExt cx="159" cy="3289"/>
          </a:xfrm>
        </p:grpSpPr>
        <p:pic>
          <p:nvPicPr>
            <p:cNvPr id="17416" name="Picture 1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7417" name="Rectangle 17"/>
            <p:cNvSpPr>
              <a:spLocks noChangeArrowheads="1"/>
            </p:cNvSpPr>
            <p:nvPr/>
          </p:nvSpPr>
          <p:spPr bwMode="auto">
            <a:xfrm rot="-5400000">
              <a:off x="-1508" y="2536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779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Examples: The Hubble Telescope</a:t>
            </a:r>
          </a:p>
        </p:txBody>
      </p:sp>
      <p:sp>
        <p:nvSpPr>
          <p:cNvPr id="18435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3200">
                <a:solidFill>
                  <a:srgbClr val="000000"/>
                </a:solidFill>
              </a:rPr>
              <a:t>Launched in 1990 the Hubble </a:t>
            </a:r>
            <a:br>
              <a:rPr lang="en-IE" sz="3200">
                <a:solidFill>
                  <a:srgbClr val="000000"/>
                </a:solidFill>
              </a:rPr>
            </a:br>
            <a:r>
              <a:rPr lang="en-IE" sz="3200">
                <a:solidFill>
                  <a:srgbClr val="000000"/>
                </a:solidFill>
              </a:rPr>
              <a:t>telescope can take images of </a:t>
            </a:r>
            <a:br>
              <a:rPr lang="en-IE" sz="3200">
                <a:solidFill>
                  <a:srgbClr val="000000"/>
                </a:solidFill>
              </a:rPr>
            </a:br>
            <a:r>
              <a:rPr lang="en-IE" sz="3200">
                <a:solidFill>
                  <a:srgbClr val="000000"/>
                </a:solidFill>
              </a:rPr>
              <a:t>very distant objects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3200">
                <a:solidFill>
                  <a:srgbClr val="000000"/>
                </a:solidFill>
              </a:rPr>
              <a:t>However, an incorrect mirror </a:t>
            </a:r>
            <a:br>
              <a:rPr lang="en-IE" sz="3200">
                <a:solidFill>
                  <a:srgbClr val="000000"/>
                </a:solidFill>
              </a:rPr>
            </a:br>
            <a:r>
              <a:rPr lang="en-IE" sz="3200">
                <a:solidFill>
                  <a:srgbClr val="000000"/>
                </a:solidFill>
              </a:rPr>
              <a:t>made many of Hubble’s </a:t>
            </a:r>
            <a:br>
              <a:rPr lang="en-IE" sz="3200">
                <a:solidFill>
                  <a:srgbClr val="000000"/>
                </a:solidFill>
              </a:rPr>
            </a:br>
            <a:r>
              <a:rPr lang="en-IE" sz="3200">
                <a:solidFill>
                  <a:srgbClr val="000000"/>
                </a:solidFill>
              </a:rPr>
              <a:t>images useless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3200">
                <a:solidFill>
                  <a:srgbClr val="000000"/>
                </a:solidFill>
              </a:rPr>
              <a:t>Image processing </a:t>
            </a:r>
            <a:br>
              <a:rPr lang="en-IE" sz="3200">
                <a:solidFill>
                  <a:srgbClr val="000000"/>
                </a:solidFill>
              </a:rPr>
            </a:br>
            <a:r>
              <a:rPr lang="en-IE" sz="3200">
                <a:solidFill>
                  <a:srgbClr val="000000"/>
                </a:solidFill>
              </a:rPr>
              <a:t>techniques were </a:t>
            </a:r>
            <a:br>
              <a:rPr lang="en-IE" sz="3200">
                <a:solidFill>
                  <a:srgbClr val="000000"/>
                </a:solidFill>
              </a:rPr>
            </a:br>
            <a:r>
              <a:rPr lang="en-IE" sz="3200">
                <a:solidFill>
                  <a:srgbClr val="000000"/>
                </a:solidFill>
              </a:rPr>
              <a:t>used to fix this</a:t>
            </a:r>
          </a:p>
        </p:txBody>
      </p:sp>
      <p:pic>
        <p:nvPicPr>
          <p:cNvPr id="1843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100" y="1443038"/>
            <a:ext cx="2909888" cy="2357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843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3871913"/>
            <a:ext cx="5081587" cy="272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38" name="AutoShape 5"/>
          <p:cNvSpPr>
            <a:spLocks noChangeArrowheads="1"/>
          </p:cNvSpPr>
          <p:nvPr/>
        </p:nvSpPr>
        <p:spPr bwMode="auto">
          <a:xfrm>
            <a:off x="6111875" y="5149850"/>
            <a:ext cx="625475" cy="417513"/>
          </a:xfrm>
          <a:prstGeom prst="rightArrow">
            <a:avLst>
              <a:gd name="adj1" fmla="val 50000"/>
              <a:gd name="adj2" fmla="val 37452"/>
            </a:avLst>
          </a:prstGeom>
          <a:solidFill>
            <a:srgbClr val="00CCFF"/>
          </a:solidFill>
          <a:ln w="12600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1155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Examples: Artistic Effects</a:t>
            </a:r>
          </a:p>
        </p:txBody>
      </p:sp>
      <p:sp>
        <p:nvSpPr>
          <p:cNvPr id="19459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3786188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3200">
                <a:solidFill>
                  <a:srgbClr val="000000"/>
                </a:solidFill>
              </a:rPr>
              <a:t>Artistic effects are used to make images more visually appealing, to add special effects and to make composite images</a:t>
            </a:r>
          </a:p>
        </p:txBody>
      </p:sp>
      <p:pic>
        <p:nvPicPr>
          <p:cNvPr id="1946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738" y="4962525"/>
            <a:ext cx="2973387" cy="1751013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6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825" y="1511300"/>
            <a:ext cx="4686300" cy="3351213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62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325" y="4962525"/>
            <a:ext cx="2530475" cy="1754188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63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" y="4962525"/>
            <a:ext cx="3116263" cy="1752600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6230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Examples: Medicine</a:t>
            </a:r>
          </a:p>
        </p:txBody>
      </p:sp>
      <p:sp>
        <p:nvSpPr>
          <p:cNvPr id="20483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marL="819150" indent="-284163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US" sz="3200">
                <a:solidFill>
                  <a:srgbClr val="000000"/>
                </a:solidFill>
              </a:rPr>
              <a:t>Take slice from MRI scan of canine heart, and find boundaries between types of tissue</a:t>
            </a:r>
          </a:p>
          <a:p>
            <a:pPr lvl="1" eaLnBrk="1" hangingPunct="1">
              <a:spcBef>
                <a:spcPts val="700"/>
              </a:spcBef>
              <a:buFont typeface="Arial" pitchFamily="34" charset="0"/>
              <a:buChar char="–"/>
            </a:pPr>
            <a:r>
              <a:rPr lang="en-US" sz="2800">
                <a:solidFill>
                  <a:srgbClr val="000000"/>
                </a:solidFill>
              </a:rPr>
              <a:t>Image with gray levels representing tissue density</a:t>
            </a:r>
          </a:p>
          <a:p>
            <a:pPr lvl="1" eaLnBrk="1" hangingPunct="1">
              <a:spcBef>
                <a:spcPts val="700"/>
              </a:spcBef>
              <a:buFont typeface="Arial" pitchFamily="34" charset="0"/>
              <a:buChar char="–"/>
            </a:pPr>
            <a:r>
              <a:rPr lang="en-US" sz="2800">
                <a:solidFill>
                  <a:srgbClr val="000000"/>
                </a:solidFill>
              </a:rPr>
              <a:t>Use a suitable filter to highlight edges</a:t>
            </a:r>
          </a:p>
        </p:txBody>
      </p:sp>
      <p:pic>
        <p:nvPicPr>
          <p:cNvPr id="2048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71" b="7062"/>
          <a:stretch>
            <a:fillRect/>
          </a:stretch>
        </p:blipFill>
        <p:spPr bwMode="auto">
          <a:xfrm>
            <a:off x="4921250" y="3989388"/>
            <a:ext cx="3281363" cy="250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53271" b="706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48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33"/>
          <a:stretch>
            <a:fillRect/>
          </a:stretch>
        </p:blipFill>
        <p:spPr bwMode="auto">
          <a:xfrm>
            <a:off x="1020763" y="3989388"/>
            <a:ext cx="3281362" cy="250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6033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86" name="Text Box 5"/>
          <p:cNvSpPr txBox="1">
            <a:spLocks noChangeArrowheads="1"/>
          </p:cNvSpPr>
          <p:nvPr/>
        </p:nvSpPr>
        <p:spPr bwMode="auto">
          <a:xfrm>
            <a:off x="935038" y="6356350"/>
            <a:ext cx="3454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ts val="1000"/>
              </a:spcBef>
              <a:buClrTx/>
              <a:buFontTx/>
              <a:buNone/>
            </a:pPr>
            <a:r>
              <a:rPr lang="en-US" sz="1600">
                <a:solidFill>
                  <a:srgbClr val="000000"/>
                </a:solidFill>
                <a:latin typeface="Times New Roman" pitchFamily="18" charset="0"/>
              </a:rPr>
              <a:t>Original MRI Image of a Dog Heart</a:t>
            </a:r>
          </a:p>
        </p:txBody>
      </p:sp>
      <p:sp>
        <p:nvSpPr>
          <p:cNvPr id="20487" name="Text Box 6"/>
          <p:cNvSpPr txBox="1">
            <a:spLocks noChangeArrowheads="1"/>
          </p:cNvSpPr>
          <p:nvPr/>
        </p:nvSpPr>
        <p:spPr bwMode="auto">
          <a:xfrm>
            <a:off x="4835525" y="6413500"/>
            <a:ext cx="3454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ts val="1000"/>
              </a:spcBef>
              <a:buClrTx/>
              <a:buFontTx/>
              <a:buNone/>
            </a:pPr>
            <a:r>
              <a:rPr lang="en-US" sz="1600">
                <a:solidFill>
                  <a:srgbClr val="000000"/>
                </a:solidFill>
                <a:latin typeface="Times New Roman" pitchFamily="18" charset="0"/>
              </a:rPr>
              <a:t>Edge Detection Image</a:t>
            </a:r>
          </a:p>
        </p:txBody>
      </p:sp>
      <p:cxnSp>
        <p:nvCxnSpPr>
          <p:cNvPr id="20488" name="AutoShape 7"/>
          <p:cNvCxnSpPr>
            <a:cxnSpLocks noChangeShapeType="1"/>
          </p:cNvCxnSpPr>
          <p:nvPr/>
        </p:nvCxnSpPr>
        <p:spPr bwMode="auto">
          <a:xfrm>
            <a:off x="4302125" y="5240338"/>
            <a:ext cx="623888" cy="3175"/>
          </a:xfrm>
          <a:prstGeom prst="straightConnector1">
            <a:avLst/>
          </a:prstGeom>
          <a:noFill/>
          <a:ln w="63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20489" name="Group 8"/>
          <p:cNvGrpSpPr>
            <a:grpSpLocks/>
          </p:cNvGrpSpPr>
          <p:nvPr/>
        </p:nvGrpSpPr>
        <p:grpSpPr bwMode="auto">
          <a:xfrm>
            <a:off x="-3175" y="1631950"/>
            <a:ext cx="252413" cy="5221288"/>
            <a:chOff x="-2" y="1028"/>
            <a:chExt cx="159" cy="3289"/>
          </a:xfrm>
        </p:grpSpPr>
        <p:pic>
          <p:nvPicPr>
            <p:cNvPr id="20490" name="Picture 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0491" name="Rectangle 10"/>
            <p:cNvSpPr>
              <a:spLocks noChangeArrowheads="1"/>
            </p:cNvSpPr>
            <p:nvPr/>
          </p:nvSpPr>
          <p:spPr bwMode="auto">
            <a:xfrm rot="-5400000">
              <a:off x="-1508" y="2536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820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Examples: GIS</a:t>
            </a:r>
          </a:p>
        </p:txBody>
      </p:sp>
      <p:sp>
        <p:nvSpPr>
          <p:cNvPr id="21507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marL="819150" indent="-284163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3200">
                <a:solidFill>
                  <a:srgbClr val="000000"/>
                </a:solidFill>
              </a:rPr>
              <a:t>Geographic Information Systems</a:t>
            </a:r>
          </a:p>
          <a:p>
            <a:pPr lvl="1" eaLnBrk="1" hangingPunct="1">
              <a:spcBef>
                <a:spcPts val="700"/>
              </a:spcBef>
              <a:buFont typeface="Arial" pitchFamily="34" charset="0"/>
              <a:buChar char="–"/>
            </a:pPr>
            <a:r>
              <a:rPr lang="en-IE" sz="2800">
                <a:solidFill>
                  <a:srgbClr val="000000"/>
                </a:solidFill>
              </a:rPr>
              <a:t>Digital image processing techniques are used extensively to manipulate satellite imagery</a:t>
            </a:r>
          </a:p>
          <a:p>
            <a:pPr lvl="1" eaLnBrk="1" hangingPunct="1">
              <a:spcBef>
                <a:spcPts val="700"/>
              </a:spcBef>
              <a:buFont typeface="Arial" pitchFamily="34" charset="0"/>
              <a:buChar char="–"/>
            </a:pPr>
            <a:r>
              <a:rPr lang="en-IE" sz="2800">
                <a:solidFill>
                  <a:srgbClr val="000000"/>
                </a:solidFill>
              </a:rPr>
              <a:t>Terrain classification</a:t>
            </a:r>
          </a:p>
          <a:p>
            <a:pPr lvl="1" eaLnBrk="1" hangingPunct="1">
              <a:spcBef>
                <a:spcPts val="700"/>
              </a:spcBef>
              <a:buFont typeface="Arial" pitchFamily="34" charset="0"/>
              <a:buChar char="–"/>
            </a:pPr>
            <a:r>
              <a:rPr lang="en-IE" sz="2800">
                <a:solidFill>
                  <a:srgbClr val="000000"/>
                </a:solidFill>
              </a:rPr>
              <a:t>Meteorology</a:t>
            </a:r>
          </a:p>
        </p:txBody>
      </p:sp>
      <p:pic>
        <p:nvPicPr>
          <p:cNvPr id="2150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98"/>
          <a:stretch>
            <a:fillRect/>
          </a:stretch>
        </p:blipFill>
        <p:spPr bwMode="auto">
          <a:xfrm>
            <a:off x="223838" y="4024313"/>
            <a:ext cx="5135562" cy="264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1129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150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05"/>
          <a:stretch>
            <a:fillRect/>
          </a:stretch>
        </p:blipFill>
        <p:spPr bwMode="auto">
          <a:xfrm>
            <a:off x="5797550" y="3902075"/>
            <a:ext cx="2898775" cy="288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3350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1510" name="Group 5"/>
          <p:cNvGrpSpPr>
            <a:grpSpLocks/>
          </p:cNvGrpSpPr>
          <p:nvPr/>
        </p:nvGrpSpPr>
        <p:grpSpPr bwMode="auto">
          <a:xfrm>
            <a:off x="-3175" y="1631950"/>
            <a:ext cx="252413" cy="5221288"/>
            <a:chOff x="-2" y="1028"/>
            <a:chExt cx="159" cy="3289"/>
          </a:xfrm>
        </p:grpSpPr>
        <p:pic>
          <p:nvPicPr>
            <p:cNvPr id="21511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1512" name="Rectangle 7"/>
            <p:cNvSpPr>
              <a:spLocks noChangeArrowheads="1"/>
            </p:cNvSpPr>
            <p:nvPr/>
          </p:nvSpPr>
          <p:spPr bwMode="auto">
            <a:xfrm rot="-5400000">
              <a:off x="-1508" y="2536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630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IE" sz="4000" dirty="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4099" name="Text Box 2"/>
          <p:cNvSpPr txBox="1">
            <a:spLocks noChangeArrowheads="1"/>
          </p:cNvSpPr>
          <p:nvPr/>
        </p:nvSpPr>
        <p:spPr bwMode="auto">
          <a:xfrm>
            <a:off x="457200" y="3155950"/>
            <a:ext cx="8229600" cy="224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ts val="800"/>
              </a:spcBef>
              <a:buClrTx/>
              <a:buFontTx/>
              <a:buNone/>
            </a:pPr>
            <a:r>
              <a:rPr lang="en-IE" sz="3200" i="1">
                <a:solidFill>
                  <a:srgbClr val="000000"/>
                </a:solidFill>
              </a:rPr>
              <a:t>“One picture is worth more than ten thousand words”</a:t>
            </a:r>
          </a:p>
          <a:p>
            <a:pPr algn="r" eaLnBrk="1" hangingPunct="1">
              <a:spcBef>
                <a:spcPts val="800"/>
              </a:spcBef>
              <a:buClrTx/>
              <a:buFontTx/>
              <a:buNone/>
            </a:pPr>
            <a:r>
              <a:rPr lang="en-IE" sz="3200">
                <a:solidFill>
                  <a:srgbClr val="000000"/>
                </a:solidFill>
              </a:rPr>
              <a:t>Anonymous</a:t>
            </a:r>
          </a:p>
          <a:p>
            <a:pPr algn="r" eaLnBrk="1" hangingPunct="1">
              <a:spcBef>
                <a:spcPts val="800"/>
              </a:spcBef>
              <a:buClrTx/>
              <a:buFontTx/>
              <a:buNone/>
            </a:pPr>
            <a:endParaRPr lang="en-IE" sz="3200">
              <a:solidFill>
                <a:srgbClr val="00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2811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Examples: GIS (cont…)</a:t>
            </a:r>
          </a:p>
        </p:txBody>
      </p:sp>
      <p:sp>
        <p:nvSpPr>
          <p:cNvPr id="22531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4348163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marL="819150" indent="-284163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3200" i="1">
                <a:solidFill>
                  <a:srgbClr val="000000"/>
                </a:solidFill>
              </a:rPr>
              <a:t>Night-Time Lights of the World</a:t>
            </a:r>
            <a:r>
              <a:rPr lang="en-IE" sz="3200">
                <a:solidFill>
                  <a:srgbClr val="000000"/>
                </a:solidFill>
              </a:rPr>
              <a:t> data set</a:t>
            </a:r>
          </a:p>
          <a:p>
            <a:pPr lvl="1" eaLnBrk="1" hangingPunct="1">
              <a:spcBef>
                <a:spcPts val="700"/>
              </a:spcBef>
              <a:buFont typeface="Arial" pitchFamily="34" charset="0"/>
              <a:buChar char="–"/>
            </a:pPr>
            <a:r>
              <a:rPr lang="en-IE" sz="2800">
                <a:solidFill>
                  <a:srgbClr val="000000"/>
                </a:solidFill>
              </a:rPr>
              <a:t>Global inventory of human settlement</a:t>
            </a:r>
          </a:p>
          <a:p>
            <a:pPr lvl="1" eaLnBrk="1" hangingPunct="1">
              <a:spcBef>
                <a:spcPts val="700"/>
              </a:spcBef>
              <a:buFont typeface="Arial" pitchFamily="34" charset="0"/>
              <a:buChar char="–"/>
            </a:pPr>
            <a:r>
              <a:rPr lang="en-IE" sz="2800">
                <a:solidFill>
                  <a:srgbClr val="000000"/>
                </a:solidFill>
              </a:rPr>
              <a:t>Not hard to imagine the kind of analysis that might be done using this data</a:t>
            </a:r>
          </a:p>
        </p:txBody>
      </p:sp>
      <p:pic>
        <p:nvPicPr>
          <p:cNvPr id="2253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7"/>
          <a:stretch>
            <a:fillRect/>
          </a:stretch>
        </p:blipFill>
        <p:spPr bwMode="auto">
          <a:xfrm>
            <a:off x="4729163" y="1397000"/>
            <a:ext cx="3970337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845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2533" name="Group 4"/>
          <p:cNvGrpSpPr>
            <a:grpSpLocks/>
          </p:cNvGrpSpPr>
          <p:nvPr/>
        </p:nvGrpSpPr>
        <p:grpSpPr bwMode="auto">
          <a:xfrm>
            <a:off x="-3175" y="1631950"/>
            <a:ext cx="252413" cy="5221288"/>
            <a:chOff x="-2" y="1028"/>
            <a:chExt cx="159" cy="3289"/>
          </a:xfrm>
        </p:grpSpPr>
        <p:pic>
          <p:nvPicPr>
            <p:cNvPr id="22534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2535" name="Rectangle 6"/>
            <p:cNvSpPr>
              <a:spLocks noChangeArrowheads="1"/>
            </p:cNvSpPr>
            <p:nvPr/>
          </p:nvSpPr>
          <p:spPr bwMode="auto">
            <a:xfrm rot="-5400000">
              <a:off x="-1508" y="2536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2707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Examples: Industrial Inspection</a:t>
            </a:r>
          </a:p>
        </p:txBody>
      </p:sp>
      <p:sp>
        <p:nvSpPr>
          <p:cNvPr id="23555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4621213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3200">
                <a:solidFill>
                  <a:srgbClr val="000000"/>
                </a:solidFill>
              </a:rPr>
              <a:t>Human operators are expensive, slow and</a:t>
            </a:r>
            <a:br>
              <a:rPr lang="en-IE" sz="3200">
                <a:solidFill>
                  <a:srgbClr val="000000"/>
                </a:solidFill>
              </a:rPr>
            </a:br>
            <a:r>
              <a:rPr lang="en-IE" sz="3200">
                <a:solidFill>
                  <a:srgbClr val="000000"/>
                </a:solidFill>
              </a:rPr>
              <a:t>unreliable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3200">
                <a:solidFill>
                  <a:srgbClr val="000000"/>
                </a:solidFill>
              </a:rPr>
              <a:t>Make machines do the</a:t>
            </a:r>
            <a:br>
              <a:rPr lang="en-IE" sz="3200">
                <a:solidFill>
                  <a:srgbClr val="000000"/>
                </a:solidFill>
              </a:rPr>
            </a:br>
            <a:r>
              <a:rPr lang="en-IE" sz="3200">
                <a:solidFill>
                  <a:srgbClr val="000000"/>
                </a:solidFill>
              </a:rPr>
              <a:t>job instead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3200">
                <a:solidFill>
                  <a:srgbClr val="000000"/>
                </a:solidFill>
              </a:rPr>
              <a:t>Industrial vision systems </a:t>
            </a:r>
            <a:br>
              <a:rPr lang="en-IE" sz="3200">
                <a:solidFill>
                  <a:srgbClr val="000000"/>
                </a:solidFill>
              </a:rPr>
            </a:br>
            <a:r>
              <a:rPr lang="en-IE" sz="3200">
                <a:solidFill>
                  <a:srgbClr val="000000"/>
                </a:solidFill>
              </a:rPr>
              <a:t>are used in all kinds of industries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3200">
                <a:solidFill>
                  <a:srgbClr val="000000"/>
                </a:solidFill>
              </a:rPr>
              <a:t>Can we trust them?</a:t>
            </a:r>
          </a:p>
        </p:txBody>
      </p:sp>
      <p:pic>
        <p:nvPicPr>
          <p:cNvPr id="2355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0"/>
          <a:stretch>
            <a:fillRect/>
          </a:stretch>
        </p:blipFill>
        <p:spPr bwMode="auto">
          <a:xfrm>
            <a:off x="5024438" y="1436688"/>
            <a:ext cx="3960812" cy="5211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954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3557" name="Group 4"/>
          <p:cNvGrpSpPr>
            <a:grpSpLocks/>
          </p:cNvGrpSpPr>
          <p:nvPr/>
        </p:nvGrpSpPr>
        <p:grpSpPr bwMode="auto">
          <a:xfrm>
            <a:off x="-3175" y="1631950"/>
            <a:ext cx="252413" cy="5221288"/>
            <a:chOff x="-2" y="1028"/>
            <a:chExt cx="159" cy="3289"/>
          </a:xfrm>
        </p:grpSpPr>
        <p:pic>
          <p:nvPicPr>
            <p:cNvPr id="23558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3559" name="Rectangle 6"/>
            <p:cNvSpPr>
              <a:spLocks noChangeArrowheads="1"/>
            </p:cNvSpPr>
            <p:nvPr/>
          </p:nvSpPr>
          <p:spPr bwMode="auto">
            <a:xfrm rot="-5400000">
              <a:off x="-1508" y="2536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526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Examples: PCB Inspection</a:t>
            </a:r>
          </a:p>
        </p:txBody>
      </p:sp>
      <p:sp>
        <p:nvSpPr>
          <p:cNvPr id="24579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marL="819150" indent="-284163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3200">
                <a:solidFill>
                  <a:srgbClr val="000000"/>
                </a:solidFill>
              </a:rPr>
              <a:t>Printed Circuit Board (PCB) inspection</a:t>
            </a:r>
          </a:p>
          <a:p>
            <a:pPr lvl="1" eaLnBrk="1" hangingPunct="1">
              <a:spcBef>
                <a:spcPts val="700"/>
              </a:spcBef>
              <a:buFont typeface="Arial" pitchFamily="34" charset="0"/>
              <a:buChar char="–"/>
            </a:pPr>
            <a:r>
              <a:rPr lang="en-IE" sz="2800">
                <a:solidFill>
                  <a:srgbClr val="000000"/>
                </a:solidFill>
              </a:rPr>
              <a:t>Machine inspection is used to determine that all components are present and that all solder joints are acceptable</a:t>
            </a:r>
          </a:p>
          <a:p>
            <a:pPr lvl="1" eaLnBrk="1" hangingPunct="1">
              <a:spcBef>
                <a:spcPts val="700"/>
              </a:spcBef>
              <a:buFont typeface="Arial" pitchFamily="34" charset="0"/>
              <a:buChar char="–"/>
            </a:pPr>
            <a:r>
              <a:rPr lang="en-IE" sz="2800">
                <a:solidFill>
                  <a:srgbClr val="000000"/>
                </a:solidFill>
              </a:rPr>
              <a:t>Both conventional imaging and x-ray imaging are used</a:t>
            </a:r>
          </a:p>
        </p:txBody>
      </p:sp>
      <p:pic>
        <p:nvPicPr>
          <p:cNvPr id="2458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013" y="3871913"/>
            <a:ext cx="2057400" cy="287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4581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3870325"/>
            <a:ext cx="3022600" cy="2879725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4582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950" y="4899025"/>
            <a:ext cx="2774950" cy="186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4583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313" y="3870325"/>
            <a:ext cx="1238250" cy="928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4584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888" y="3870325"/>
            <a:ext cx="1235075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6106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Examples: Law Enforcement</a:t>
            </a:r>
          </a:p>
        </p:txBody>
      </p:sp>
      <p:sp>
        <p:nvSpPr>
          <p:cNvPr id="25603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46228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marL="819150" indent="-284163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3200">
                <a:solidFill>
                  <a:srgbClr val="000000"/>
                </a:solidFill>
              </a:rPr>
              <a:t>Image processing techniques are used extensively by law enforcers</a:t>
            </a:r>
          </a:p>
          <a:p>
            <a:pPr lvl="1" eaLnBrk="1" hangingPunct="1">
              <a:spcBef>
                <a:spcPts val="700"/>
              </a:spcBef>
              <a:buFont typeface="Arial" pitchFamily="34" charset="0"/>
              <a:buChar char="–"/>
            </a:pPr>
            <a:r>
              <a:rPr lang="en-IE" sz="2800">
                <a:solidFill>
                  <a:srgbClr val="000000"/>
                </a:solidFill>
              </a:rPr>
              <a:t>Number plate recognition for speed cameras/automated toll systems</a:t>
            </a:r>
          </a:p>
          <a:p>
            <a:pPr lvl="1" eaLnBrk="1" hangingPunct="1">
              <a:spcBef>
                <a:spcPts val="700"/>
              </a:spcBef>
              <a:buFont typeface="Arial" pitchFamily="34" charset="0"/>
              <a:buChar char="–"/>
            </a:pPr>
            <a:r>
              <a:rPr lang="en-IE" sz="2800">
                <a:solidFill>
                  <a:srgbClr val="000000"/>
                </a:solidFill>
              </a:rPr>
              <a:t>Fingerprint recognition</a:t>
            </a:r>
          </a:p>
          <a:p>
            <a:pPr lvl="1" eaLnBrk="1" hangingPunct="1">
              <a:spcBef>
                <a:spcPts val="700"/>
              </a:spcBef>
              <a:buFont typeface="Arial" pitchFamily="34" charset="0"/>
              <a:buChar char="–"/>
            </a:pPr>
            <a:r>
              <a:rPr lang="en-IE" sz="2800">
                <a:solidFill>
                  <a:srgbClr val="000000"/>
                </a:solidFill>
              </a:rPr>
              <a:t>Enhancement of CCTV images</a:t>
            </a:r>
          </a:p>
        </p:txBody>
      </p:sp>
      <p:pic>
        <p:nvPicPr>
          <p:cNvPr id="2560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11" r="19789"/>
          <a:stretch>
            <a:fillRect/>
          </a:stretch>
        </p:blipFill>
        <p:spPr bwMode="auto">
          <a:xfrm>
            <a:off x="5027613" y="1355725"/>
            <a:ext cx="3898900" cy="303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27011" r="1978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5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70"/>
          <a:stretch>
            <a:fillRect/>
          </a:stretch>
        </p:blipFill>
        <p:spPr bwMode="auto">
          <a:xfrm>
            <a:off x="5672138" y="4440238"/>
            <a:ext cx="2609850" cy="2386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1937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5606" name="Group 5"/>
          <p:cNvGrpSpPr>
            <a:grpSpLocks/>
          </p:cNvGrpSpPr>
          <p:nvPr/>
        </p:nvGrpSpPr>
        <p:grpSpPr bwMode="auto">
          <a:xfrm>
            <a:off x="-3175" y="1631950"/>
            <a:ext cx="252413" cy="5221288"/>
            <a:chOff x="-2" y="1028"/>
            <a:chExt cx="159" cy="3289"/>
          </a:xfrm>
        </p:grpSpPr>
        <p:pic>
          <p:nvPicPr>
            <p:cNvPr id="25607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5608" name="Rectangle 7"/>
            <p:cNvSpPr>
              <a:spLocks noChangeArrowheads="1"/>
            </p:cNvSpPr>
            <p:nvPr/>
          </p:nvSpPr>
          <p:spPr bwMode="auto">
            <a:xfrm rot="-5400000">
              <a:off x="-1508" y="2536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4847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Examples: HCI</a:t>
            </a:r>
          </a:p>
        </p:txBody>
      </p:sp>
      <p:sp>
        <p:nvSpPr>
          <p:cNvPr id="26627" name="Text Box 2"/>
          <p:cNvSpPr txBox="1">
            <a:spLocks noChangeArrowheads="1"/>
          </p:cNvSpPr>
          <p:nvPr/>
        </p:nvSpPr>
        <p:spPr bwMode="auto">
          <a:xfrm>
            <a:off x="296863" y="1333500"/>
            <a:ext cx="54864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marL="819150" indent="-284163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3200">
                <a:solidFill>
                  <a:srgbClr val="000000"/>
                </a:solidFill>
              </a:rPr>
              <a:t>Try to make human computer interfaces more natural</a:t>
            </a:r>
          </a:p>
          <a:p>
            <a:pPr lvl="1" eaLnBrk="1" hangingPunct="1">
              <a:spcBef>
                <a:spcPts val="700"/>
              </a:spcBef>
              <a:buFont typeface="Arial" pitchFamily="34" charset="0"/>
              <a:buChar char="–"/>
            </a:pPr>
            <a:r>
              <a:rPr lang="en-IE" sz="2800">
                <a:solidFill>
                  <a:srgbClr val="000000"/>
                </a:solidFill>
              </a:rPr>
              <a:t>Face recognition</a:t>
            </a:r>
          </a:p>
          <a:p>
            <a:pPr lvl="1" eaLnBrk="1" hangingPunct="1">
              <a:spcBef>
                <a:spcPts val="700"/>
              </a:spcBef>
              <a:buFont typeface="Arial" pitchFamily="34" charset="0"/>
              <a:buChar char="–"/>
            </a:pPr>
            <a:r>
              <a:rPr lang="en-IE" sz="2800">
                <a:solidFill>
                  <a:srgbClr val="000000"/>
                </a:solidFill>
              </a:rPr>
              <a:t>Gesture recognition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3200">
                <a:solidFill>
                  <a:srgbClr val="000000"/>
                </a:solidFill>
              </a:rPr>
              <a:t>Does anyone remember the </a:t>
            </a:r>
            <a:br>
              <a:rPr lang="en-IE" sz="3200">
                <a:solidFill>
                  <a:srgbClr val="000000"/>
                </a:solidFill>
              </a:rPr>
            </a:br>
            <a:r>
              <a:rPr lang="en-IE" sz="3200">
                <a:solidFill>
                  <a:srgbClr val="000000"/>
                </a:solidFill>
              </a:rPr>
              <a:t>user interface from “Minority Report”?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3200">
                <a:solidFill>
                  <a:srgbClr val="000000"/>
                </a:solidFill>
              </a:rPr>
              <a:t>These tasks can be extremely difficult</a:t>
            </a:r>
          </a:p>
        </p:txBody>
      </p:sp>
      <p:pic>
        <p:nvPicPr>
          <p:cNvPr id="2662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213" y="4492625"/>
            <a:ext cx="1366837" cy="203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662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638" y="3984625"/>
            <a:ext cx="3125787" cy="256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663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825" y="1597025"/>
            <a:ext cx="3143250" cy="224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4803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3600">
                <a:solidFill>
                  <a:srgbClr val="FFFFFF"/>
                </a:solidFill>
              </a:rPr>
              <a:t>Key Stages in Digital Image Processing</a:t>
            </a:r>
          </a:p>
        </p:txBody>
      </p:sp>
      <p:sp>
        <p:nvSpPr>
          <p:cNvPr id="27651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2" name="Rectangle 3"/>
          <p:cNvSpPr>
            <a:spLocks noChangeArrowheads="1"/>
          </p:cNvSpPr>
          <p:nvPr/>
        </p:nvSpPr>
        <p:spPr bwMode="auto">
          <a:xfrm>
            <a:off x="550863" y="4016375"/>
            <a:ext cx="1695450" cy="830263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Image Acquisition</a:t>
            </a:r>
          </a:p>
        </p:txBody>
      </p:sp>
      <p:sp>
        <p:nvSpPr>
          <p:cNvPr id="27653" name="Rectangle 4"/>
          <p:cNvSpPr>
            <a:spLocks noChangeArrowheads="1"/>
          </p:cNvSpPr>
          <p:nvPr/>
        </p:nvSpPr>
        <p:spPr bwMode="auto">
          <a:xfrm>
            <a:off x="2532063" y="1679575"/>
            <a:ext cx="1695450" cy="830263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Image Restoration</a:t>
            </a:r>
          </a:p>
        </p:txBody>
      </p:sp>
      <p:sp>
        <p:nvSpPr>
          <p:cNvPr id="27654" name="Rectangle 5"/>
          <p:cNvSpPr>
            <a:spLocks noChangeArrowheads="1"/>
          </p:cNvSpPr>
          <p:nvPr/>
        </p:nvSpPr>
        <p:spPr bwMode="auto">
          <a:xfrm>
            <a:off x="4910138" y="1679575"/>
            <a:ext cx="1695450" cy="830263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Morphological Processing</a:t>
            </a:r>
          </a:p>
        </p:txBody>
      </p:sp>
      <p:sp>
        <p:nvSpPr>
          <p:cNvPr id="27655" name="Rectangle 6"/>
          <p:cNvSpPr>
            <a:spLocks noChangeArrowheads="1"/>
          </p:cNvSpPr>
          <p:nvPr/>
        </p:nvSpPr>
        <p:spPr bwMode="auto">
          <a:xfrm>
            <a:off x="6877050" y="2892425"/>
            <a:ext cx="1695450" cy="830263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Segmentation</a:t>
            </a:r>
          </a:p>
        </p:txBody>
      </p:sp>
      <p:sp>
        <p:nvSpPr>
          <p:cNvPr id="27656" name="Rectangle 7"/>
          <p:cNvSpPr>
            <a:spLocks noChangeArrowheads="1"/>
          </p:cNvSpPr>
          <p:nvPr/>
        </p:nvSpPr>
        <p:spPr bwMode="auto">
          <a:xfrm>
            <a:off x="6877050" y="5140325"/>
            <a:ext cx="1695450" cy="830263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700">
                <a:solidFill>
                  <a:srgbClr val="000000"/>
                </a:solidFill>
              </a:rPr>
              <a:t>Representation &amp; Description</a:t>
            </a:r>
          </a:p>
        </p:txBody>
      </p:sp>
      <p:sp>
        <p:nvSpPr>
          <p:cNvPr id="27657" name="Rectangle 8"/>
          <p:cNvSpPr>
            <a:spLocks noChangeArrowheads="1"/>
          </p:cNvSpPr>
          <p:nvPr/>
        </p:nvSpPr>
        <p:spPr bwMode="auto">
          <a:xfrm>
            <a:off x="550863" y="2892425"/>
            <a:ext cx="1695450" cy="830263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Image Enhancement</a:t>
            </a:r>
          </a:p>
        </p:txBody>
      </p:sp>
      <p:sp>
        <p:nvSpPr>
          <p:cNvPr id="27658" name="Rectangle 9"/>
          <p:cNvSpPr>
            <a:spLocks noChangeArrowheads="1"/>
          </p:cNvSpPr>
          <p:nvPr/>
        </p:nvSpPr>
        <p:spPr bwMode="auto">
          <a:xfrm>
            <a:off x="6877050" y="4016375"/>
            <a:ext cx="1695450" cy="830263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700">
                <a:solidFill>
                  <a:srgbClr val="000000"/>
                </a:solidFill>
              </a:rPr>
              <a:t>Object Recognition</a:t>
            </a:r>
          </a:p>
        </p:txBody>
      </p:sp>
      <p:sp>
        <p:nvSpPr>
          <p:cNvPr id="27659" name="Text Box 10"/>
          <p:cNvSpPr txBox="1">
            <a:spLocks noChangeArrowheads="1"/>
          </p:cNvSpPr>
          <p:nvPr/>
        </p:nvSpPr>
        <p:spPr bwMode="auto">
          <a:xfrm>
            <a:off x="457200" y="5372100"/>
            <a:ext cx="18827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IE" sz="1800">
                <a:solidFill>
                  <a:srgbClr val="000000"/>
                </a:solidFill>
              </a:rPr>
              <a:t>Problem Domain</a:t>
            </a:r>
          </a:p>
        </p:txBody>
      </p:sp>
      <p:cxnSp>
        <p:nvCxnSpPr>
          <p:cNvPr id="27660" name="AutoShape 11"/>
          <p:cNvCxnSpPr>
            <a:cxnSpLocks noChangeShapeType="1"/>
            <a:stCxn id="27659" idx="0"/>
            <a:endCxn id="27652" idx="2"/>
          </p:cNvCxnSpPr>
          <p:nvPr/>
        </p:nvCxnSpPr>
        <p:spPr bwMode="auto">
          <a:xfrm flipV="1">
            <a:off x="1398588" y="4846638"/>
            <a:ext cx="1587" cy="525462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7661" name="AutoShape 12"/>
          <p:cNvCxnSpPr>
            <a:cxnSpLocks noChangeShapeType="1"/>
            <a:stCxn id="27652" idx="0"/>
            <a:endCxn id="27657" idx="2"/>
          </p:cNvCxnSpPr>
          <p:nvPr/>
        </p:nvCxnSpPr>
        <p:spPr bwMode="auto">
          <a:xfrm flipV="1">
            <a:off x="1398588" y="3722688"/>
            <a:ext cx="1587" cy="293687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7662" name="AutoShape 13"/>
          <p:cNvCxnSpPr>
            <a:cxnSpLocks noChangeShapeType="1"/>
            <a:stCxn id="27658" idx="2"/>
            <a:endCxn id="27656" idx="0"/>
          </p:cNvCxnSpPr>
          <p:nvPr/>
        </p:nvCxnSpPr>
        <p:spPr bwMode="auto">
          <a:xfrm>
            <a:off x="7724775" y="4846638"/>
            <a:ext cx="1588" cy="293687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7663" name="AutoShape 14"/>
          <p:cNvCxnSpPr>
            <a:cxnSpLocks noChangeShapeType="1"/>
            <a:stCxn id="27655" idx="2"/>
            <a:endCxn id="27658" idx="0"/>
          </p:cNvCxnSpPr>
          <p:nvPr/>
        </p:nvCxnSpPr>
        <p:spPr bwMode="auto">
          <a:xfrm>
            <a:off x="7724775" y="3722688"/>
            <a:ext cx="1588" cy="293687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7664" name="AutoShape 15"/>
          <p:cNvCxnSpPr>
            <a:cxnSpLocks noChangeShapeType="1"/>
            <a:stCxn id="27654" idx="3"/>
            <a:endCxn id="27655" idx="0"/>
          </p:cNvCxnSpPr>
          <p:nvPr/>
        </p:nvCxnSpPr>
        <p:spPr bwMode="auto">
          <a:xfrm>
            <a:off x="6605588" y="2093913"/>
            <a:ext cx="1119187" cy="798512"/>
          </a:xfrm>
          <a:prstGeom prst="bentConnector3">
            <a:avLst>
              <a:gd name="adj1" fmla="val 50000"/>
            </a:avLst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7665" name="AutoShape 16"/>
          <p:cNvCxnSpPr>
            <a:cxnSpLocks noChangeShapeType="1"/>
            <a:stCxn id="27653" idx="3"/>
            <a:endCxn id="27654" idx="1"/>
          </p:cNvCxnSpPr>
          <p:nvPr/>
        </p:nvCxnSpPr>
        <p:spPr bwMode="auto">
          <a:xfrm>
            <a:off x="4227513" y="2093913"/>
            <a:ext cx="682625" cy="1587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7666" name="AutoShape 17"/>
          <p:cNvCxnSpPr>
            <a:cxnSpLocks noChangeShapeType="1"/>
            <a:stCxn id="27657" idx="0"/>
            <a:endCxn id="27653" idx="1"/>
          </p:cNvCxnSpPr>
          <p:nvPr/>
        </p:nvCxnSpPr>
        <p:spPr bwMode="auto">
          <a:xfrm flipV="1">
            <a:off x="1398588" y="2093913"/>
            <a:ext cx="1133475" cy="798512"/>
          </a:xfrm>
          <a:prstGeom prst="bentConnector3">
            <a:avLst>
              <a:gd name="adj1" fmla="val 50000"/>
            </a:avLst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7667" name="Rectangle 18"/>
          <p:cNvSpPr>
            <a:spLocks noChangeArrowheads="1"/>
          </p:cNvSpPr>
          <p:nvPr/>
        </p:nvSpPr>
        <p:spPr bwMode="auto">
          <a:xfrm>
            <a:off x="2565400" y="5792788"/>
            <a:ext cx="1695450" cy="830262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Colour Image Processing</a:t>
            </a:r>
          </a:p>
        </p:txBody>
      </p:sp>
      <p:sp>
        <p:nvSpPr>
          <p:cNvPr id="27668" name="Rectangle 19"/>
          <p:cNvSpPr>
            <a:spLocks noChangeArrowheads="1"/>
          </p:cNvSpPr>
          <p:nvPr/>
        </p:nvSpPr>
        <p:spPr bwMode="auto">
          <a:xfrm>
            <a:off x="4808538" y="5792788"/>
            <a:ext cx="1695450" cy="830262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Image Compression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776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3600">
                <a:solidFill>
                  <a:srgbClr val="FFFFFF"/>
                </a:solidFill>
              </a:rPr>
              <a:t>Key Stages in Digital Image Processing:</a:t>
            </a:r>
            <a:br>
              <a:rPr lang="en-IE" sz="3600">
                <a:solidFill>
                  <a:srgbClr val="FFFFFF"/>
                </a:solidFill>
              </a:rPr>
            </a:br>
            <a:r>
              <a:rPr lang="en-IE" sz="3600">
                <a:solidFill>
                  <a:srgbClr val="FFFFFF"/>
                </a:solidFill>
              </a:rPr>
              <a:t>Image Aquisition</a:t>
            </a:r>
          </a:p>
        </p:txBody>
      </p:sp>
      <p:sp>
        <p:nvSpPr>
          <p:cNvPr id="28675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6" name="Rectangle 3"/>
          <p:cNvSpPr>
            <a:spLocks noChangeArrowheads="1"/>
          </p:cNvSpPr>
          <p:nvPr/>
        </p:nvSpPr>
        <p:spPr bwMode="auto">
          <a:xfrm>
            <a:off x="550863" y="4016375"/>
            <a:ext cx="1695450" cy="830263"/>
          </a:xfrm>
          <a:prstGeom prst="rect">
            <a:avLst/>
          </a:prstGeom>
          <a:solidFill>
            <a:srgbClr val="BBE0E3"/>
          </a:solidFill>
          <a:ln w="381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Image Acquisition</a:t>
            </a:r>
          </a:p>
        </p:txBody>
      </p:sp>
      <p:sp>
        <p:nvSpPr>
          <p:cNvPr id="28677" name="Rectangle 4"/>
          <p:cNvSpPr>
            <a:spLocks noChangeArrowheads="1"/>
          </p:cNvSpPr>
          <p:nvPr/>
        </p:nvSpPr>
        <p:spPr bwMode="auto">
          <a:xfrm>
            <a:off x="2532063" y="1679575"/>
            <a:ext cx="1695450" cy="830263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Image Restoration</a:t>
            </a:r>
          </a:p>
        </p:txBody>
      </p:sp>
      <p:sp>
        <p:nvSpPr>
          <p:cNvPr id="28678" name="Rectangle 5"/>
          <p:cNvSpPr>
            <a:spLocks noChangeArrowheads="1"/>
          </p:cNvSpPr>
          <p:nvPr/>
        </p:nvSpPr>
        <p:spPr bwMode="auto">
          <a:xfrm>
            <a:off x="4910138" y="1679575"/>
            <a:ext cx="1695450" cy="830263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Morphological Processing</a:t>
            </a:r>
          </a:p>
        </p:txBody>
      </p:sp>
      <p:sp>
        <p:nvSpPr>
          <p:cNvPr id="28679" name="Rectangle 6"/>
          <p:cNvSpPr>
            <a:spLocks noChangeArrowheads="1"/>
          </p:cNvSpPr>
          <p:nvPr/>
        </p:nvSpPr>
        <p:spPr bwMode="auto">
          <a:xfrm>
            <a:off x="6877050" y="2892425"/>
            <a:ext cx="1695450" cy="830263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Segmentation</a:t>
            </a:r>
          </a:p>
        </p:txBody>
      </p:sp>
      <p:sp>
        <p:nvSpPr>
          <p:cNvPr id="28680" name="Rectangle 7"/>
          <p:cNvSpPr>
            <a:spLocks noChangeArrowheads="1"/>
          </p:cNvSpPr>
          <p:nvPr/>
        </p:nvSpPr>
        <p:spPr bwMode="auto">
          <a:xfrm>
            <a:off x="6877050" y="5140325"/>
            <a:ext cx="1695450" cy="830263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700">
                <a:solidFill>
                  <a:srgbClr val="000000"/>
                </a:solidFill>
              </a:rPr>
              <a:t>Representation &amp; Description</a:t>
            </a:r>
          </a:p>
        </p:txBody>
      </p:sp>
      <p:sp>
        <p:nvSpPr>
          <p:cNvPr id="28681" name="Rectangle 8"/>
          <p:cNvSpPr>
            <a:spLocks noChangeArrowheads="1"/>
          </p:cNvSpPr>
          <p:nvPr/>
        </p:nvSpPr>
        <p:spPr bwMode="auto">
          <a:xfrm>
            <a:off x="550863" y="2892425"/>
            <a:ext cx="1695450" cy="830263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Image Enhancement</a:t>
            </a:r>
          </a:p>
        </p:txBody>
      </p:sp>
      <p:sp>
        <p:nvSpPr>
          <p:cNvPr id="28682" name="Rectangle 9"/>
          <p:cNvSpPr>
            <a:spLocks noChangeArrowheads="1"/>
          </p:cNvSpPr>
          <p:nvPr/>
        </p:nvSpPr>
        <p:spPr bwMode="auto">
          <a:xfrm>
            <a:off x="6877050" y="4016375"/>
            <a:ext cx="1695450" cy="830263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700">
                <a:solidFill>
                  <a:srgbClr val="000000"/>
                </a:solidFill>
              </a:rPr>
              <a:t>Object Recognition</a:t>
            </a:r>
          </a:p>
        </p:txBody>
      </p:sp>
      <p:sp>
        <p:nvSpPr>
          <p:cNvPr id="28683" name="Text Box 10"/>
          <p:cNvSpPr txBox="1">
            <a:spLocks noChangeArrowheads="1"/>
          </p:cNvSpPr>
          <p:nvPr/>
        </p:nvSpPr>
        <p:spPr bwMode="auto">
          <a:xfrm>
            <a:off x="457200" y="5372100"/>
            <a:ext cx="18827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IE" sz="1800">
                <a:solidFill>
                  <a:srgbClr val="000000"/>
                </a:solidFill>
              </a:rPr>
              <a:t>Problem Domain</a:t>
            </a:r>
          </a:p>
        </p:txBody>
      </p:sp>
      <p:cxnSp>
        <p:nvCxnSpPr>
          <p:cNvPr id="28684" name="AutoShape 11"/>
          <p:cNvCxnSpPr>
            <a:cxnSpLocks noChangeShapeType="1"/>
            <a:stCxn id="28683" idx="0"/>
            <a:endCxn id="28676" idx="2"/>
          </p:cNvCxnSpPr>
          <p:nvPr/>
        </p:nvCxnSpPr>
        <p:spPr bwMode="auto">
          <a:xfrm flipV="1">
            <a:off x="1398588" y="4846638"/>
            <a:ext cx="1587" cy="525462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685" name="AutoShape 12"/>
          <p:cNvCxnSpPr>
            <a:cxnSpLocks noChangeShapeType="1"/>
            <a:stCxn id="28676" idx="0"/>
            <a:endCxn id="28681" idx="2"/>
          </p:cNvCxnSpPr>
          <p:nvPr/>
        </p:nvCxnSpPr>
        <p:spPr bwMode="auto">
          <a:xfrm flipV="1">
            <a:off x="1398588" y="3722688"/>
            <a:ext cx="1587" cy="293687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686" name="AutoShape 13"/>
          <p:cNvCxnSpPr>
            <a:cxnSpLocks noChangeShapeType="1"/>
            <a:stCxn id="28682" idx="2"/>
            <a:endCxn id="28680" idx="0"/>
          </p:cNvCxnSpPr>
          <p:nvPr/>
        </p:nvCxnSpPr>
        <p:spPr bwMode="auto">
          <a:xfrm>
            <a:off x="7724775" y="4846638"/>
            <a:ext cx="1588" cy="293687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687" name="AutoShape 14"/>
          <p:cNvCxnSpPr>
            <a:cxnSpLocks noChangeShapeType="1"/>
            <a:stCxn id="28679" idx="2"/>
            <a:endCxn id="28682" idx="0"/>
          </p:cNvCxnSpPr>
          <p:nvPr/>
        </p:nvCxnSpPr>
        <p:spPr bwMode="auto">
          <a:xfrm>
            <a:off x="7724775" y="3722688"/>
            <a:ext cx="1588" cy="293687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688" name="AutoShape 15"/>
          <p:cNvCxnSpPr>
            <a:cxnSpLocks noChangeShapeType="1"/>
            <a:stCxn id="28678" idx="3"/>
            <a:endCxn id="28679" idx="0"/>
          </p:cNvCxnSpPr>
          <p:nvPr/>
        </p:nvCxnSpPr>
        <p:spPr bwMode="auto">
          <a:xfrm>
            <a:off x="6605588" y="2093913"/>
            <a:ext cx="1119187" cy="798512"/>
          </a:xfrm>
          <a:prstGeom prst="bentConnector3">
            <a:avLst>
              <a:gd name="adj1" fmla="val 50000"/>
            </a:avLst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689" name="AutoShape 16"/>
          <p:cNvCxnSpPr>
            <a:cxnSpLocks noChangeShapeType="1"/>
            <a:stCxn id="28677" idx="3"/>
            <a:endCxn id="28678" idx="1"/>
          </p:cNvCxnSpPr>
          <p:nvPr/>
        </p:nvCxnSpPr>
        <p:spPr bwMode="auto">
          <a:xfrm>
            <a:off x="4227513" y="2093913"/>
            <a:ext cx="682625" cy="1587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690" name="AutoShape 17"/>
          <p:cNvCxnSpPr>
            <a:cxnSpLocks noChangeShapeType="1"/>
            <a:stCxn id="28681" idx="0"/>
            <a:endCxn id="28677" idx="1"/>
          </p:cNvCxnSpPr>
          <p:nvPr/>
        </p:nvCxnSpPr>
        <p:spPr bwMode="auto">
          <a:xfrm flipV="1">
            <a:off x="1398588" y="2093913"/>
            <a:ext cx="1133475" cy="798512"/>
          </a:xfrm>
          <a:prstGeom prst="bentConnector3">
            <a:avLst>
              <a:gd name="adj1" fmla="val 50000"/>
            </a:avLst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pic>
        <p:nvPicPr>
          <p:cNvPr id="28691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03"/>
          <a:stretch>
            <a:fillRect/>
          </a:stretch>
        </p:blipFill>
        <p:spPr bwMode="auto">
          <a:xfrm>
            <a:off x="2552700" y="2894013"/>
            <a:ext cx="4043363" cy="227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1940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692" name="Rectangle 19"/>
          <p:cNvSpPr>
            <a:spLocks noChangeArrowheads="1"/>
          </p:cNvSpPr>
          <p:nvPr/>
        </p:nvSpPr>
        <p:spPr bwMode="auto">
          <a:xfrm>
            <a:off x="2565400" y="5792788"/>
            <a:ext cx="1695450" cy="830262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Colour Image Processing</a:t>
            </a:r>
          </a:p>
        </p:txBody>
      </p:sp>
      <p:sp>
        <p:nvSpPr>
          <p:cNvPr id="28693" name="Rectangle 20"/>
          <p:cNvSpPr>
            <a:spLocks noChangeArrowheads="1"/>
          </p:cNvSpPr>
          <p:nvPr/>
        </p:nvSpPr>
        <p:spPr bwMode="auto">
          <a:xfrm>
            <a:off x="4808538" y="5792788"/>
            <a:ext cx="1695450" cy="830262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Image Compression</a:t>
            </a:r>
          </a:p>
        </p:txBody>
      </p:sp>
      <p:grpSp>
        <p:nvGrpSpPr>
          <p:cNvPr id="28694" name="Group 21"/>
          <p:cNvGrpSpPr>
            <a:grpSpLocks/>
          </p:cNvGrpSpPr>
          <p:nvPr/>
        </p:nvGrpSpPr>
        <p:grpSpPr bwMode="auto">
          <a:xfrm>
            <a:off x="-3175" y="1631950"/>
            <a:ext cx="252413" cy="5221288"/>
            <a:chOff x="-2" y="1028"/>
            <a:chExt cx="159" cy="3289"/>
          </a:xfrm>
        </p:grpSpPr>
        <p:pic>
          <p:nvPicPr>
            <p:cNvPr id="28695" name="Picture 2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8696" name="Rectangle 23"/>
            <p:cNvSpPr>
              <a:spLocks noChangeArrowheads="1"/>
            </p:cNvSpPr>
            <p:nvPr/>
          </p:nvSpPr>
          <p:spPr bwMode="auto">
            <a:xfrm rot="-5400000">
              <a:off x="-1508" y="2536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808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AutoShape 1"/>
          <p:cNvSpPr>
            <a:spLocks noChangeArrowheads="1"/>
          </p:cNvSpPr>
          <p:nvPr/>
        </p:nvSpPr>
        <p:spPr bwMode="auto">
          <a:xfrm>
            <a:off x="4371975" y="3608388"/>
            <a:ext cx="400050" cy="414337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BBE0E3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699" name="Text Box 2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3600">
                <a:solidFill>
                  <a:srgbClr val="FFFFFF"/>
                </a:solidFill>
              </a:rPr>
              <a:t>Key Stages in Digital Image Processing:</a:t>
            </a:r>
            <a:br>
              <a:rPr lang="en-IE" sz="3600">
                <a:solidFill>
                  <a:srgbClr val="FFFFFF"/>
                </a:solidFill>
              </a:rPr>
            </a:br>
            <a:r>
              <a:rPr lang="en-IE" sz="3600">
                <a:solidFill>
                  <a:srgbClr val="FFFFFF"/>
                </a:solidFill>
              </a:rPr>
              <a:t>Image Enhancement</a:t>
            </a:r>
          </a:p>
        </p:txBody>
      </p:sp>
      <p:sp>
        <p:nvSpPr>
          <p:cNvPr id="29700" name="Text Box 3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1" name="Rectangle 4"/>
          <p:cNvSpPr>
            <a:spLocks noChangeArrowheads="1"/>
          </p:cNvSpPr>
          <p:nvPr/>
        </p:nvSpPr>
        <p:spPr bwMode="auto">
          <a:xfrm>
            <a:off x="550863" y="4016375"/>
            <a:ext cx="1695450" cy="830263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Image Acquisition</a:t>
            </a:r>
          </a:p>
        </p:txBody>
      </p:sp>
      <p:sp>
        <p:nvSpPr>
          <p:cNvPr id="29702" name="Rectangle 5"/>
          <p:cNvSpPr>
            <a:spLocks noChangeArrowheads="1"/>
          </p:cNvSpPr>
          <p:nvPr/>
        </p:nvSpPr>
        <p:spPr bwMode="auto">
          <a:xfrm>
            <a:off x="2532063" y="1679575"/>
            <a:ext cx="1695450" cy="830263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Image Restoration</a:t>
            </a:r>
          </a:p>
        </p:txBody>
      </p:sp>
      <p:sp>
        <p:nvSpPr>
          <p:cNvPr id="29703" name="Rectangle 6"/>
          <p:cNvSpPr>
            <a:spLocks noChangeArrowheads="1"/>
          </p:cNvSpPr>
          <p:nvPr/>
        </p:nvSpPr>
        <p:spPr bwMode="auto">
          <a:xfrm>
            <a:off x="4910138" y="1679575"/>
            <a:ext cx="1695450" cy="830263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Morphological Processing</a:t>
            </a:r>
          </a:p>
        </p:txBody>
      </p:sp>
      <p:sp>
        <p:nvSpPr>
          <p:cNvPr id="29704" name="Rectangle 7"/>
          <p:cNvSpPr>
            <a:spLocks noChangeArrowheads="1"/>
          </p:cNvSpPr>
          <p:nvPr/>
        </p:nvSpPr>
        <p:spPr bwMode="auto">
          <a:xfrm>
            <a:off x="6877050" y="2892425"/>
            <a:ext cx="1695450" cy="830263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Segmentation</a:t>
            </a:r>
          </a:p>
        </p:txBody>
      </p:sp>
      <p:sp>
        <p:nvSpPr>
          <p:cNvPr id="29705" name="Rectangle 8"/>
          <p:cNvSpPr>
            <a:spLocks noChangeArrowheads="1"/>
          </p:cNvSpPr>
          <p:nvPr/>
        </p:nvSpPr>
        <p:spPr bwMode="auto">
          <a:xfrm>
            <a:off x="6877050" y="5140325"/>
            <a:ext cx="1695450" cy="830263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700">
                <a:solidFill>
                  <a:srgbClr val="000000"/>
                </a:solidFill>
              </a:rPr>
              <a:t>Representation &amp; Description</a:t>
            </a:r>
          </a:p>
        </p:txBody>
      </p:sp>
      <p:sp>
        <p:nvSpPr>
          <p:cNvPr id="29706" name="Rectangle 9"/>
          <p:cNvSpPr>
            <a:spLocks noChangeArrowheads="1"/>
          </p:cNvSpPr>
          <p:nvPr/>
        </p:nvSpPr>
        <p:spPr bwMode="auto">
          <a:xfrm>
            <a:off x="550863" y="2892425"/>
            <a:ext cx="1695450" cy="830263"/>
          </a:xfrm>
          <a:prstGeom prst="rect">
            <a:avLst/>
          </a:prstGeom>
          <a:solidFill>
            <a:srgbClr val="BBE0E3"/>
          </a:solidFill>
          <a:ln w="381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Image Enhancement</a:t>
            </a:r>
          </a:p>
        </p:txBody>
      </p:sp>
      <p:sp>
        <p:nvSpPr>
          <p:cNvPr id="29707" name="Rectangle 10"/>
          <p:cNvSpPr>
            <a:spLocks noChangeArrowheads="1"/>
          </p:cNvSpPr>
          <p:nvPr/>
        </p:nvSpPr>
        <p:spPr bwMode="auto">
          <a:xfrm>
            <a:off x="6877050" y="4016375"/>
            <a:ext cx="1695450" cy="830263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700">
                <a:solidFill>
                  <a:srgbClr val="000000"/>
                </a:solidFill>
              </a:rPr>
              <a:t>Object Recognition</a:t>
            </a:r>
          </a:p>
        </p:txBody>
      </p:sp>
      <p:sp>
        <p:nvSpPr>
          <p:cNvPr id="29708" name="Text Box 11"/>
          <p:cNvSpPr txBox="1">
            <a:spLocks noChangeArrowheads="1"/>
          </p:cNvSpPr>
          <p:nvPr/>
        </p:nvSpPr>
        <p:spPr bwMode="auto">
          <a:xfrm>
            <a:off x="457200" y="5372100"/>
            <a:ext cx="18827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IE" sz="1800">
                <a:solidFill>
                  <a:srgbClr val="000000"/>
                </a:solidFill>
              </a:rPr>
              <a:t>Problem Domain</a:t>
            </a:r>
          </a:p>
        </p:txBody>
      </p:sp>
      <p:cxnSp>
        <p:nvCxnSpPr>
          <p:cNvPr id="29709" name="AutoShape 12"/>
          <p:cNvCxnSpPr>
            <a:cxnSpLocks noChangeShapeType="1"/>
            <a:stCxn id="29708" idx="0"/>
            <a:endCxn id="29701" idx="2"/>
          </p:cNvCxnSpPr>
          <p:nvPr/>
        </p:nvCxnSpPr>
        <p:spPr bwMode="auto">
          <a:xfrm flipV="1">
            <a:off x="1398588" y="4846638"/>
            <a:ext cx="1587" cy="525462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9710" name="AutoShape 13"/>
          <p:cNvCxnSpPr>
            <a:cxnSpLocks noChangeShapeType="1"/>
            <a:stCxn id="29701" idx="0"/>
            <a:endCxn id="29706" idx="2"/>
          </p:cNvCxnSpPr>
          <p:nvPr/>
        </p:nvCxnSpPr>
        <p:spPr bwMode="auto">
          <a:xfrm flipV="1">
            <a:off x="1398588" y="3722688"/>
            <a:ext cx="1587" cy="293687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9711" name="AutoShape 14"/>
          <p:cNvCxnSpPr>
            <a:cxnSpLocks noChangeShapeType="1"/>
            <a:stCxn id="29707" idx="2"/>
            <a:endCxn id="29705" idx="0"/>
          </p:cNvCxnSpPr>
          <p:nvPr/>
        </p:nvCxnSpPr>
        <p:spPr bwMode="auto">
          <a:xfrm>
            <a:off x="7724775" y="4846638"/>
            <a:ext cx="1588" cy="293687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9712" name="AutoShape 15"/>
          <p:cNvCxnSpPr>
            <a:cxnSpLocks noChangeShapeType="1"/>
            <a:stCxn id="29704" idx="2"/>
            <a:endCxn id="29707" idx="0"/>
          </p:cNvCxnSpPr>
          <p:nvPr/>
        </p:nvCxnSpPr>
        <p:spPr bwMode="auto">
          <a:xfrm>
            <a:off x="7724775" y="3722688"/>
            <a:ext cx="1588" cy="293687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9713" name="AutoShape 16"/>
          <p:cNvCxnSpPr>
            <a:cxnSpLocks noChangeShapeType="1"/>
            <a:stCxn id="29703" idx="3"/>
            <a:endCxn id="29704" idx="0"/>
          </p:cNvCxnSpPr>
          <p:nvPr/>
        </p:nvCxnSpPr>
        <p:spPr bwMode="auto">
          <a:xfrm>
            <a:off x="6605588" y="2093913"/>
            <a:ext cx="1119187" cy="798512"/>
          </a:xfrm>
          <a:prstGeom prst="bentConnector3">
            <a:avLst>
              <a:gd name="adj1" fmla="val 50000"/>
            </a:avLst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9714" name="AutoShape 17"/>
          <p:cNvCxnSpPr>
            <a:cxnSpLocks noChangeShapeType="1"/>
            <a:stCxn id="29702" idx="3"/>
            <a:endCxn id="29703" idx="1"/>
          </p:cNvCxnSpPr>
          <p:nvPr/>
        </p:nvCxnSpPr>
        <p:spPr bwMode="auto">
          <a:xfrm>
            <a:off x="4227513" y="2093913"/>
            <a:ext cx="682625" cy="1587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9715" name="AutoShape 18"/>
          <p:cNvCxnSpPr>
            <a:cxnSpLocks noChangeShapeType="1"/>
            <a:stCxn id="29706" idx="0"/>
            <a:endCxn id="29702" idx="1"/>
          </p:cNvCxnSpPr>
          <p:nvPr/>
        </p:nvCxnSpPr>
        <p:spPr bwMode="auto">
          <a:xfrm flipV="1">
            <a:off x="1398588" y="2093913"/>
            <a:ext cx="1133475" cy="798512"/>
          </a:xfrm>
          <a:prstGeom prst="bentConnector3">
            <a:avLst>
              <a:gd name="adj1" fmla="val 50000"/>
            </a:avLst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9716" name="Rectangle 19"/>
          <p:cNvSpPr>
            <a:spLocks noChangeArrowheads="1"/>
          </p:cNvSpPr>
          <p:nvPr/>
        </p:nvSpPr>
        <p:spPr bwMode="auto">
          <a:xfrm>
            <a:off x="2565400" y="5792788"/>
            <a:ext cx="1695450" cy="830262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Colour Image Processing</a:t>
            </a:r>
          </a:p>
        </p:txBody>
      </p:sp>
      <p:sp>
        <p:nvSpPr>
          <p:cNvPr id="29717" name="Rectangle 20"/>
          <p:cNvSpPr>
            <a:spLocks noChangeArrowheads="1"/>
          </p:cNvSpPr>
          <p:nvPr/>
        </p:nvSpPr>
        <p:spPr bwMode="auto">
          <a:xfrm>
            <a:off x="4808538" y="5792788"/>
            <a:ext cx="1695450" cy="830262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Image Compression</a:t>
            </a:r>
          </a:p>
        </p:txBody>
      </p:sp>
      <p:pic>
        <p:nvPicPr>
          <p:cNvPr id="29718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3" t="1311" r="19798" b="50453"/>
          <a:stretch>
            <a:fillRect/>
          </a:stretch>
        </p:blipFill>
        <p:spPr bwMode="auto">
          <a:xfrm>
            <a:off x="2397125" y="2860675"/>
            <a:ext cx="2001838" cy="1978025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0883" t="1311" r="19798" b="50453"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719" name="Picture 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" t="50766" r="59984"/>
          <a:stretch>
            <a:fillRect/>
          </a:stretch>
        </p:blipFill>
        <p:spPr bwMode="auto">
          <a:xfrm>
            <a:off x="4768850" y="2889250"/>
            <a:ext cx="1968500" cy="2017713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337" t="50766" r="59984"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9720" name="Group 23"/>
          <p:cNvGrpSpPr>
            <a:grpSpLocks/>
          </p:cNvGrpSpPr>
          <p:nvPr/>
        </p:nvGrpSpPr>
        <p:grpSpPr bwMode="auto">
          <a:xfrm>
            <a:off x="-3175" y="1631950"/>
            <a:ext cx="252413" cy="5221288"/>
            <a:chOff x="-2" y="1028"/>
            <a:chExt cx="159" cy="3289"/>
          </a:xfrm>
        </p:grpSpPr>
        <p:pic>
          <p:nvPicPr>
            <p:cNvPr id="29721" name="Picture 2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9722" name="Rectangle 25"/>
            <p:cNvSpPr>
              <a:spLocks noChangeArrowheads="1"/>
            </p:cNvSpPr>
            <p:nvPr/>
          </p:nvSpPr>
          <p:spPr bwMode="auto">
            <a:xfrm rot="-5400000">
              <a:off x="-1508" y="2536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3403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3600">
                <a:solidFill>
                  <a:srgbClr val="FFFFFF"/>
                </a:solidFill>
              </a:rPr>
              <a:t>Key Stages in Digital Image Processing:</a:t>
            </a:r>
            <a:br>
              <a:rPr lang="en-IE" sz="3600">
                <a:solidFill>
                  <a:srgbClr val="FFFFFF"/>
                </a:solidFill>
              </a:rPr>
            </a:br>
            <a:r>
              <a:rPr lang="en-IE" sz="3600">
                <a:solidFill>
                  <a:srgbClr val="FFFFFF"/>
                </a:solidFill>
              </a:rPr>
              <a:t>Image Restoration</a:t>
            </a:r>
          </a:p>
        </p:txBody>
      </p:sp>
      <p:sp>
        <p:nvSpPr>
          <p:cNvPr id="30723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4" name="Rectangle 3"/>
          <p:cNvSpPr>
            <a:spLocks noChangeArrowheads="1"/>
          </p:cNvSpPr>
          <p:nvPr/>
        </p:nvSpPr>
        <p:spPr bwMode="auto">
          <a:xfrm>
            <a:off x="550863" y="4016375"/>
            <a:ext cx="1695450" cy="830263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Image Acquisition</a:t>
            </a:r>
          </a:p>
        </p:txBody>
      </p:sp>
      <p:sp>
        <p:nvSpPr>
          <p:cNvPr id="30725" name="Rectangle 4"/>
          <p:cNvSpPr>
            <a:spLocks noChangeArrowheads="1"/>
          </p:cNvSpPr>
          <p:nvPr/>
        </p:nvSpPr>
        <p:spPr bwMode="auto">
          <a:xfrm>
            <a:off x="2532063" y="1679575"/>
            <a:ext cx="1695450" cy="830263"/>
          </a:xfrm>
          <a:prstGeom prst="rect">
            <a:avLst/>
          </a:prstGeom>
          <a:solidFill>
            <a:srgbClr val="BBE0E3"/>
          </a:solidFill>
          <a:ln w="381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Image Restoration</a:t>
            </a:r>
          </a:p>
        </p:txBody>
      </p:sp>
      <p:sp>
        <p:nvSpPr>
          <p:cNvPr id="30726" name="Rectangle 5"/>
          <p:cNvSpPr>
            <a:spLocks noChangeArrowheads="1"/>
          </p:cNvSpPr>
          <p:nvPr/>
        </p:nvSpPr>
        <p:spPr bwMode="auto">
          <a:xfrm>
            <a:off x="4910138" y="1679575"/>
            <a:ext cx="1695450" cy="830263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Morphological Processing</a:t>
            </a:r>
          </a:p>
        </p:txBody>
      </p:sp>
      <p:sp>
        <p:nvSpPr>
          <p:cNvPr id="30727" name="Rectangle 6"/>
          <p:cNvSpPr>
            <a:spLocks noChangeArrowheads="1"/>
          </p:cNvSpPr>
          <p:nvPr/>
        </p:nvSpPr>
        <p:spPr bwMode="auto">
          <a:xfrm>
            <a:off x="6877050" y="2892425"/>
            <a:ext cx="1695450" cy="830263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Segmentation</a:t>
            </a:r>
          </a:p>
        </p:txBody>
      </p:sp>
      <p:sp>
        <p:nvSpPr>
          <p:cNvPr id="30728" name="Rectangle 7"/>
          <p:cNvSpPr>
            <a:spLocks noChangeArrowheads="1"/>
          </p:cNvSpPr>
          <p:nvPr/>
        </p:nvSpPr>
        <p:spPr bwMode="auto">
          <a:xfrm>
            <a:off x="6877050" y="5140325"/>
            <a:ext cx="1695450" cy="830263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700">
                <a:solidFill>
                  <a:srgbClr val="000000"/>
                </a:solidFill>
              </a:rPr>
              <a:t>Representation &amp; Description</a:t>
            </a:r>
          </a:p>
        </p:txBody>
      </p:sp>
      <p:sp>
        <p:nvSpPr>
          <p:cNvPr id="30729" name="Rectangle 8"/>
          <p:cNvSpPr>
            <a:spLocks noChangeArrowheads="1"/>
          </p:cNvSpPr>
          <p:nvPr/>
        </p:nvSpPr>
        <p:spPr bwMode="auto">
          <a:xfrm>
            <a:off x="550863" y="2892425"/>
            <a:ext cx="1695450" cy="830263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Image Enhancement</a:t>
            </a:r>
          </a:p>
        </p:txBody>
      </p:sp>
      <p:sp>
        <p:nvSpPr>
          <p:cNvPr id="30730" name="Rectangle 9"/>
          <p:cNvSpPr>
            <a:spLocks noChangeArrowheads="1"/>
          </p:cNvSpPr>
          <p:nvPr/>
        </p:nvSpPr>
        <p:spPr bwMode="auto">
          <a:xfrm>
            <a:off x="6877050" y="4016375"/>
            <a:ext cx="1695450" cy="830263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700">
                <a:solidFill>
                  <a:srgbClr val="000000"/>
                </a:solidFill>
              </a:rPr>
              <a:t>Object Recognition</a:t>
            </a:r>
          </a:p>
        </p:txBody>
      </p:sp>
      <p:sp>
        <p:nvSpPr>
          <p:cNvPr id="30731" name="Text Box 10"/>
          <p:cNvSpPr txBox="1">
            <a:spLocks noChangeArrowheads="1"/>
          </p:cNvSpPr>
          <p:nvPr/>
        </p:nvSpPr>
        <p:spPr bwMode="auto">
          <a:xfrm>
            <a:off x="457200" y="5372100"/>
            <a:ext cx="18827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IE" sz="1800">
                <a:solidFill>
                  <a:srgbClr val="000000"/>
                </a:solidFill>
              </a:rPr>
              <a:t>Problem Domain</a:t>
            </a:r>
          </a:p>
        </p:txBody>
      </p:sp>
      <p:cxnSp>
        <p:nvCxnSpPr>
          <p:cNvPr id="30732" name="AutoShape 11"/>
          <p:cNvCxnSpPr>
            <a:cxnSpLocks noChangeShapeType="1"/>
            <a:stCxn id="30731" idx="0"/>
            <a:endCxn id="30724" idx="2"/>
          </p:cNvCxnSpPr>
          <p:nvPr/>
        </p:nvCxnSpPr>
        <p:spPr bwMode="auto">
          <a:xfrm flipV="1">
            <a:off x="1398588" y="4846638"/>
            <a:ext cx="1587" cy="525462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0733" name="AutoShape 12"/>
          <p:cNvCxnSpPr>
            <a:cxnSpLocks noChangeShapeType="1"/>
            <a:stCxn id="30724" idx="0"/>
            <a:endCxn id="30729" idx="2"/>
          </p:cNvCxnSpPr>
          <p:nvPr/>
        </p:nvCxnSpPr>
        <p:spPr bwMode="auto">
          <a:xfrm flipV="1">
            <a:off x="1398588" y="3722688"/>
            <a:ext cx="1587" cy="293687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0734" name="AutoShape 13"/>
          <p:cNvCxnSpPr>
            <a:cxnSpLocks noChangeShapeType="1"/>
            <a:stCxn id="30730" idx="2"/>
            <a:endCxn id="30728" idx="0"/>
          </p:cNvCxnSpPr>
          <p:nvPr/>
        </p:nvCxnSpPr>
        <p:spPr bwMode="auto">
          <a:xfrm>
            <a:off x="7724775" y="4846638"/>
            <a:ext cx="1588" cy="293687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0735" name="AutoShape 14"/>
          <p:cNvCxnSpPr>
            <a:cxnSpLocks noChangeShapeType="1"/>
            <a:stCxn id="30727" idx="2"/>
            <a:endCxn id="30730" idx="0"/>
          </p:cNvCxnSpPr>
          <p:nvPr/>
        </p:nvCxnSpPr>
        <p:spPr bwMode="auto">
          <a:xfrm>
            <a:off x="7724775" y="3722688"/>
            <a:ext cx="1588" cy="293687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0736" name="AutoShape 15"/>
          <p:cNvCxnSpPr>
            <a:cxnSpLocks noChangeShapeType="1"/>
            <a:stCxn id="30726" idx="3"/>
            <a:endCxn id="30727" idx="0"/>
          </p:cNvCxnSpPr>
          <p:nvPr/>
        </p:nvCxnSpPr>
        <p:spPr bwMode="auto">
          <a:xfrm>
            <a:off x="6605588" y="2093913"/>
            <a:ext cx="1119187" cy="798512"/>
          </a:xfrm>
          <a:prstGeom prst="bentConnector3">
            <a:avLst>
              <a:gd name="adj1" fmla="val 50000"/>
            </a:avLst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0737" name="AutoShape 16"/>
          <p:cNvCxnSpPr>
            <a:cxnSpLocks noChangeShapeType="1"/>
            <a:stCxn id="30725" idx="3"/>
            <a:endCxn id="30726" idx="1"/>
          </p:cNvCxnSpPr>
          <p:nvPr/>
        </p:nvCxnSpPr>
        <p:spPr bwMode="auto">
          <a:xfrm>
            <a:off x="4227513" y="2093913"/>
            <a:ext cx="682625" cy="1587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0738" name="AutoShape 17"/>
          <p:cNvCxnSpPr>
            <a:cxnSpLocks noChangeShapeType="1"/>
            <a:stCxn id="30729" idx="0"/>
            <a:endCxn id="30725" idx="1"/>
          </p:cNvCxnSpPr>
          <p:nvPr/>
        </p:nvCxnSpPr>
        <p:spPr bwMode="auto">
          <a:xfrm flipV="1">
            <a:off x="1398588" y="2093913"/>
            <a:ext cx="1133475" cy="798512"/>
          </a:xfrm>
          <a:prstGeom prst="bentConnector3">
            <a:avLst>
              <a:gd name="adj1" fmla="val 50000"/>
            </a:avLst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0739" name="Rectangle 18"/>
          <p:cNvSpPr>
            <a:spLocks noChangeArrowheads="1"/>
          </p:cNvSpPr>
          <p:nvPr/>
        </p:nvSpPr>
        <p:spPr bwMode="auto">
          <a:xfrm>
            <a:off x="2565400" y="5792788"/>
            <a:ext cx="1695450" cy="830262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Colour Image Processing</a:t>
            </a:r>
          </a:p>
        </p:txBody>
      </p:sp>
      <p:sp>
        <p:nvSpPr>
          <p:cNvPr id="30740" name="Rectangle 19"/>
          <p:cNvSpPr>
            <a:spLocks noChangeArrowheads="1"/>
          </p:cNvSpPr>
          <p:nvPr/>
        </p:nvSpPr>
        <p:spPr bwMode="auto">
          <a:xfrm>
            <a:off x="4808538" y="5792788"/>
            <a:ext cx="1695450" cy="830262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Image Compression</a:t>
            </a:r>
          </a:p>
        </p:txBody>
      </p:sp>
      <p:pic>
        <p:nvPicPr>
          <p:cNvPr id="30741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35" t="50383" r="21086"/>
          <a:stretch>
            <a:fillRect/>
          </a:stretch>
        </p:blipFill>
        <p:spPr bwMode="auto">
          <a:xfrm>
            <a:off x="4321175" y="3765550"/>
            <a:ext cx="2427288" cy="1849438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9735" t="50383" r="21086"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42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74" b="50421"/>
          <a:stretch>
            <a:fillRect/>
          </a:stretch>
        </p:blipFill>
        <p:spPr bwMode="auto">
          <a:xfrm>
            <a:off x="2363788" y="2674938"/>
            <a:ext cx="2462212" cy="1847850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60274" b="50421"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30743" name="Group 22"/>
          <p:cNvGrpSpPr>
            <a:grpSpLocks/>
          </p:cNvGrpSpPr>
          <p:nvPr/>
        </p:nvGrpSpPr>
        <p:grpSpPr bwMode="auto">
          <a:xfrm>
            <a:off x="-3175" y="1631950"/>
            <a:ext cx="252413" cy="5221288"/>
            <a:chOff x="-2" y="1028"/>
            <a:chExt cx="159" cy="3289"/>
          </a:xfrm>
        </p:grpSpPr>
        <p:pic>
          <p:nvPicPr>
            <p:cNvPr id="30744" name="Picture 2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0745" name="Rectangle 24"/>
            <p:cNvSpPr>
              <a:spLocks noChangeArrowheads="1"/>
            </p:cNvSpPr>
            <p:nvPr/>
          </p:nvSpPr>
          <p:spPr bwMode="auto">
            <a:xfrm rot="-5400000">
              <a:off x="-1508" y="2536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2084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3600">
                <a:solidFill>
                  <a:srgbClr val="FFFFFF"/>
                </a:solidFill>
              </a:rPr>
              <a:t>Key Stages in Digital Image Processing:</a:t>
            </a:r>
            <a:br>
              <a:rPr lang="en-IE" sz="3600">
                <a:solidFill>
                  <a:srgbClr val="FFFFFF"/>
                </a:solidFill>
              </a:rPr>
            </a:br>
            <a:r>
              <a:rPr lang="en-IE" sz="3600">
                <a:solidFill>
                  <a:srgbClr val="FFFFFF"/>
                </a:solidFill>
              </a:rPr>
              <a:t>Morphological Processing</a:t>
            </a:r>
          </a:p>
        </p:txBody>
      </p:sp>
      <p:sp>
        <p:nvSpPr>
          <p:cNvPr id="31747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48" name="Rectangle 3"/>
          <p:cNvSpPr>
            <a:spLocks noChangeArrowheads="1"/>
          </p:cNvSpPr>
          <p:nvPr/>
        </p:nvSpPr>
        <p:spPr bwMode="auto">
          <a:xfrm>
            <a:off x="550863" y="4016375"/>
            <a:ext cx="1695450" cy="830263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Image Acquisition</a:t>
            </a:r>
          </a:p>
        </p:txBody>
      </p:sp>
      <p:sp>
        <p:nvSpPr>
          <p:cNvPr id="31749" name="Rectangle 4"/>
          <p:cNvSpPr>
            <a:spLocks noChangeArrowheads="1"/>
          </p:cNvSpPr>
          <p:nvPr/>
        </p:nvSpPr>
        <p:spPr bwMode="auto">
          <a:xfrm>
            <a:off x="2532063" y="1679575"/>
            <a:ext cx="1695450" cy="830263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Image Restoration</a:t>
            </a:r>
          </a:p>
        </p:txBody>
      </p:sp>
      <p:sp>
        <p:nvSpPr>
          <p:cNvPr id="31750" name="Rectangle 5"/>
          <p:cNvSpPr>
            <a:spLocks noChangeArrowheads="1"/>
          </p:cNvSpPr>
          <p:nvPr/>
        </p:nvSpPr>
        <p:spPr bwMode="auto">
          <a:xfrm>
            <a:off x="4910138" y="1679575"/>
            <a:ext cx="1695450" cy="830263"/>
          </a:xfrm>
          <a:prstGeom prst="rect">
            <a:avLst/>
          </a:prstGeom>
          <a:solidFill>
            <a:srgbClr val="BBE0E3"/>
          </a:solidFill>
          <a:ln w="381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Morphological Processing</a:t>
            </a:r>
          </a:p>
        </p:txBody>
      </p:sp>
      <p:sp>
        <p:nvSpPr>
          <p:cNvPr id="31751" name="Rectangle 6"/>
          <p:cNvSpPr>
            <a:spLocks noChangeArrowheads="1"/>
          </p:cNvSpPr>
          <p:nvPr/>
        </p:nvSpPr>
        <p:spPr bwMode="auto">
          <a:xfrm>
            <a:off x="6877050" y="2892425"/>
            <a:ext cx="1695450" cy="830263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Segmentation</a:t>
            </a:r>
          </a:p>
        </p:txBody>
      </p:sp>
      <p:sp>
        <p:nvSpPr>
          <p:cNvPr id="31752" name="Rectangle 7"/>
          <p:cNvSpPr>
            <a:spLocks noChangeArrowheads="1"/>
          </p:cNvSpPr>
          <p:nvPr/>
        </p:nvSpPr>
        <p:spPr bwMode="auto">
          <a:xfrm>
            <a:off x="6877050" y="5140325"/>
            <a:ext cx="1695450" cy="830263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700">
                <a:solidFill>
                  <a:srgbClr val="000000"/>
                </a:solidFill>
              </a:rPr>
              <a:t>Representation &amp; Description</a:t>
            </a:r>
          </a:p>
        </p:txBody>
      </p:sp>
      <p:sp>
        <p:nvSpPr>
          <p:cNvPr id="31753" name="Rectangle 8"/>
          <p:cNvSpPr>
            <a:spLocks noChangeArrowheads="1"/>
          </p:cNvSpPr>
          <p:nvPr/>
        </p:nvSpPr>
        <p:spPr bwMode="auto">
          <a:xfrm>
            <a:off x="550863" y="2892425"/>
            <a:ext cx="1695450" cy="830263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Image Enhancement</a:t>
            </a:r>
          </a:p>
        </p:txBody>
      </p:sp>
      <p:sp>
        <p:nvSpPr>
          <p:cNvPr id="31754" name="Rectangle 9"/>
          <p:cNvSpPr>
            <a:spLocks noChangeArrowheads="1"/>
          </p:cNvSpPr>
          <p:nvPr/>
        </p:nvSpPr>
        <p:spPr bwMode="auto">
          <a:xfrm>
            <a:off x="6877050" y="4016375"/>
            <a:ext cx="1695450" cy="830263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700">
                <a:solidFill>
                  <a:srgbClr val="000000"/>
                </a:solidFill>
              </a:rPr>
              <a:t>Object Recognition</a:t>
            </a:r>
          </a:p>
        </p:txBody>
      </p:sp>
      <p:sp>
        <p:nvSpPr>
          <p:cNvPr id="31755" name="Text Box 10"/>
          <p:cNvSpPr txBox="1">
            <a:spLocks noChangeArrowheads="1"/>
          </p:cNvSpPr>
          <p:nvPr/>
        </p:nvSpPr>
        <p:spPr bwMode="auto">
          <a:xfrm>
            <a:off x="457200" y="5372100"/>
            <a:ext cx="18827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IE" sz="1800">
                <a:solidFill>
                  <a:srgbClr val="000000"/>
                </a:solidFill>
              </a:rPr>
              <a:t>Problem Domain</a:t>
            </a:r>
          </a:p>
        </p:txBody>
      </p:sp>
      <p:cxnSp>
        <p:nvCxnSpPr>
          <p:cNvPr id="31756" name="AutoShape 11"/>
          <p:cNvCxnSpPr>
            <a:cxnSpLocks noChangeShapeType="1"/>
            <a:stCxn id="31755" idx="0"/>
            <a:endCxn id="31748" idx="2"/>
          </p:cNvCxnSpPr>
          <p:nvPr/>
        </p:nvCxnSpPr>
        <p:spPr bwMode="auto">
          <a:xfrm flipV="1">
            <a:off x="1398588" y="4846638"/>
            <a:ext cx="1587" cy="525462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1757" name="AutoShape 12"/>
          <p:cNvCxnSpPr>
            <a:cxnSpLocks noChangeShapeType="1"/>
            <a:stCxn id="31748" idx="0"/>
            <a:endCxn id="31753" idx="2"/>
          </p:cNvCxnSpPr>
          <p:nvPr/>
        </p:nvCxnSpPr>
        <p:spPr bwMode="auto">
          <a:xfrm flipV="1">
            <a:off x="1398588" y="3722688"/>
            <a:ext cx="1587" cy="293687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1758" name="AutoShape 13"/>
          <p:cNvCxnSpPr>
            <a:cxnSpLocks noChangeShapeType="1"/>
            <a:stCxn id="31754" idx="2"/>
            <a:endCxn id="31752" idx="0"/>
          </p:cNvCxnSpPr>
          <p:nvPr/>
        </p:nvCxnSpPr>
        <p:spPr bwMode="auto">
          <a:xfrm>
            <a:off x="7724775" y="4846638"/>
            <a:ext cx="1588" cy="293687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1759" name="AutoShape 14"/>
          <p:cNvCxnSpPr>
            <a:cxnSpLocks noChangeShapeType="1"/>
            <a:stCxn id="31751" idx="2"/>
            <a:endCxn id="31754" idx="0"/>
          </p:cNvCxnSpPr>
          <p:nvPr/>
        </p:nvCxnSpPr>
        <p:spPr bwMode="auto">
          <a:xfrm>
            <a:off x="7724775" y="3722688"/>
            <a:ext cx="1588" cy="293687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1760" name="AutoShape 15"/>
          <p:cNvCxnSpPr>
            <a:cxnSpLocks noChangeShapeType="1"/>
            <a:stCxn id="31750" idx="3"/>
            <a:endCxn id="31751" idx="0"/>
          </p:cNvCxnSpPr>
          <p:nvPr/>
        </p:nvCxnSpPr>
        <p:spPr bwMode="auto">
          <a:xfrm>
            <a:off x="6605588" y="2093913"/>
            <a:ext cx="1119187" cy="798512"/>
          </a:xfrm>
          <a:prstGeom prst="bentConnector3">
            <a:avLst>
              <a:gd name="adj1" fmla="val 50000"/>
            </a:avLst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1761" name="AutoShape 16"/>
          <p:cNvCxnSpPr>
            <a:cxnSpLocks noChangeShapeType="1"/>
            <a:stCxn id="31749" idx="3"/>
            <a:endCxn id="31750" idx="1"/>
          </p:cNvCxnSpPr>
          <p:nvPr/>
        </p:nvCxnSpPr>
        <p:spPr bwMode="auto">
          <a:xfrm>
            <a:off x="4227513" y="2093913"/>
            <a:ext cx="682625" cy="1587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1762" name="AutoShape 17"/>
          <p:cNvCxnSpPr>
            <a:cxnSpLocks noChangeShapeType="1"/>
            <a:stCxn id="31753" idx="0"/>
            <a:endCxn id="31749" idx="1"/>
          </p:cNvCxnSpPr>
          <p:nvPr/>
        </p:nvCxnSpPr>
        <p:spPr bwMode="auto">
          <a:xfrm flipV="1">
            <a:off x="1398588" y="2093913"/>
            <a:ext cx="1133475" cy="798512"/>
          </a:xfrm>
          <a:prstGeom prst="bentConnector3">
            <a:avLst>
              <a:gd name="adj1" fmla="val 50000"/>
            </a:avLst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1763" name="Rectangle 18"/>
          <p:cNvSpPr>
            <a:spLocks noChangeArrowheads="1"/>
          </p:cNvSpPr>
          <p:nvPr/>
        </p:nvSpPr>
        <p:spPr bwMode="auto">
          <a:xfrm>
            <a:off x="2565400" y="5792788"/>
            <a:ext cx="1695450" cy="830262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Colour Image Processing</a:t>
            </a:r>
          </a:p>
        </p:txBody>
      </p:sp>
      <p:sp>
        <p:nvSpPr>
          <p:cNvPr id="31764" name="Rectangle 19"/>
          <p:cNvSpPr>
            <a:spLocks noChangeArrowheads="1"/>
          </p:cNvSpPr>
          <p:nvPr/>
        </p:nvSpPr>
        <p:spPr bwMode="auto">
          <a:xfrm>
            <a:off x="4808538" y="5792788"/>
            <a:ext cx="1695450" cy="830262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Image Compression</a:t>
            </a:r>
          </a:p>
        </p:txBody>
      </p:sp>
      <p:pic>
        <p:nvPicPr>
          <p:cNvPr id="31765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70"/>
          <a:stretch>
            <a:fillRect/>
          </a:stretch>
        </p:blipFill>
        <p:spPr bwMode="auto">
          <a:xfrm>
            <a:off x="2827338" y="2563813"/>
            <a:ext cx="3460750" cy="3163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1937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31766" name="Group 21"/>
          <p:cNvGrpSpPr>
            <a:grpSpLocks/>
          </p:cNvGrpSpPr>
          <p:nvPr/>
        </p:nvGrpSpPr>
        <p:grpSpPr bwMode="auto">
          <a:xfrm>
            <a:off x="-3175" y="1631950"/>
            <a:ext cx="252413" cy="5221288"/>
            <a:chOff x="-2" y="1028"/>
            <a:chExt cx="159" cy="3289"/>
          </a:xfrm>
        </p:grpSpPr>
        <p:pic>
          <p:nvPicPr>
            <p:cNvPr id="31767" name="Picture 2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1768" name="Rectangle 23"/>
            <p:cNvSpPr>
              <a:spLocks noChangeArrowheads="1"/>
            </p:cNvSpPr>
            <p:nvPr/>
          </p:nvSpPr>
          <p:spPr bwMode="auto">
            <a:xfrm rot="-5400000">
              <a:off x="-1508" y="2536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0013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228600" y="1333500"/>
            <a:ext cx="89154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1163638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819150" indent="-284163">
              <a:tabLst>
                <a:tab pos="0" algn="l"/>
                <a:tab pos="1163638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1163638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1163638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1163638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1163638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1163638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1163638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1163638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buFont typeface="Times New Roman" pitchFamily="16" charset="0"/>
              <a:buNone/>
              <a:defRPr/>
            </a:pPr>
            <a:r>
              <a:rPr lang="en-IE" sz="3200" dirty="0" smtClean="0"/>
              <a:t>	</a:t>
            </a:r>
            <a:r>
              <a:rPr lang="en-US" sz="3200" b="1" dirty="0" smtClean="0"/>
              <a:t>Text / Reference books: </a:t>
            </a:r>
            <a:endParaRPr lang="en-US" sz="3200" dirty="0" smtClean="0"/>
          </a:p>
          <a:p>
            <a:pPr>
              <a:buFont typeface="Times New Roman" pitchFamily="16" charset="0"/>
              <a:buNone/>
              <a:defRPr/>
            </a:pPr>
            <a:r>
              <a:rPr lang="en-US" sz="1800" dirty="0" smtClean="0"/>
              <a:t>1. K. </a:t>
            </a:r>
            <a:r>
              <a:rPr lang="en-US" sz="1800" dirty="0" err="1" smtClean="0"/>
              <a:t>Castlemann</a:t>
            </a:r>
            <a:r>
              <a:rPr lang="en-US" sz="1800" dirty="0" smtClean="0"/>
              <a:t>, “</a:t>
            </a:r>
            <a:r>
              <a:rPr lang="en-US" sz="1800" i="1" dirty="0" smtClean="0"/>
              <a:t>Digital Image Processing</a:t>
            </a:r>
            <a:r>
              <a:rPr lang="en-US" sz="1800" dirty="0" smtClean="0"/>
              <a:t>”, Prentice Hall of India Ltd., 1996. </a:t>
            </a:r>
          </a:p>
          <a:p>
            <a:pPr>
              <a:buFont typeface="Times New Roman" pitchFamily="16" charset="0"/>
              <a:buNone/>
              <a:defRPr/>
            </a:pPr>
            <a:r>
              <a:rPr lang="en-US" sz="1800" dirty="0" smtClean="0"/>
              <a:t>2. A. K. Jain, “</a:t>
            </a:r>
            <a:r>
              <a:rPr lang="en-US" sz="1800" i="1" dirty="0" smtClean="0"/>
              <a:t>Fundamental of Digital Image Processing</a:t>
            </a:r>
            <a:r>
              <a:rPr lang="en-US" sz="1800" dirty="0" smtClean="0"/>
              <a:t>”, Prentice Hall of India Pvt. Ltd., 1995. </a:t>
            </a:r>
          </a:p>
          <a:p>
            <a:pPr>
              <a:buFont typeface="Times New Roman" pitchFamily="16" charset="0"/>
              <a:buNone/>
              <a:defRPr/>
            </a:pPr>
            <a:r>
              <a:rPr lang="en-US" sz="1800" dirty="0" smtClean="0"/>
              <a:t>3. R. C. Gonzalez and P. </a:t>
            </a:r>
            <a:r>
              <a:rPr lang="en-US" sz="1800" dirty="0" err="1" smtClean="0"/>
              <a:t>Wintz</a:t>
            </a:r>
            <a:r>
              <a:rPr lang="en-US" sz="1800" dirty="0" smtClean="0"/>
              <a:t>, “</a:t>
            </a:r>
            <a:r>
              <a:rPr lang="en-US" sz="1800" i="1" dirty="0" smtClean="0"/>
              <a:t>Digital Image Processing</a:t>
            </a:r>
            <a:r>
              <a:rPr lang="en-US" sz="1800" dirty="0" smtClean="0"/>
              <a:t>”, Addison-Wesley Publishing, 1987. </a:t>
            </a:r>
          </a:p>
          <a:p>
            <a:pPr>
              <a:buFont typeface="Times New Roman" pitchFamily="16" charset="0"/>
              <a:buNone/>
              <a:defRPr/>
            </a:pPr>
            <a:r>
              <a:rPr lang="en-US" sz="1800" dirty="0" smtClean="0"/>
              <a:t>4. </a:t>
            </a:r>
            <a:r>
              <a:rPr lang="en-US" sz="1800" dirty="0" err="1" smtClean="0"/>
              <a:t>Sing_Tze</a:t>
            </a:r>
            <a:r>
              <a:rPr lang="en-US" sz="1800" dirty="0" smtClean="0"/>
              <a:t> Bow, M. Dekker, “</a:t>
            </a:r>
            <a:r>
              <a:rPr lang="en-US" sz="1800" i="1" dirty="0" smtClean="0"/>
              <a:t>Pattern Recognition and Image Processing</a:t>
            </a:r>
            <a:r>
              <a:rPr lang="en-US" sz="1800" dirty="0" smtClean="0"/>
              <a:t>”, 1992 </a:t>
            </a:r>
          </a:p>
          <a:p>
            <a:pPr>
              <a:buFont typeface="Times New Roman" pitchFamily="16" charset="0"/>
              <a:buNone/>
              <a:defRPr/>
            </a:pPr>
            <a:r>
              <a:rPr lang="en-US" sz="1800" dirty="0" smtClean="0"/>
              <a:t>5. M. James, “</a:t>
            </a:r>
            <a:r>
              <a:rPr lang="en-US" sz="1800" i="1" dirty="0" smtClean="0"/>
              <a:t>Pattern Recognition</a:t>
            </a:r>
            <a:r>
              <a:rPr lang="en-US" sz="1800" dirty="0" smtClean="0"/>
              <a:t>”, BSP professional books, 1987. </a:t>
            </a:r>
          </a:p>
          <a:p>
            <a:pPr>
              <a:buFont typeface="Times New Roman" pitchFamily="16" charset="0"/>
              <a:buNone/>
              <a:defRPr/>
            </a:pPr>
            <a:r>
              <a:rPr lang="en-US" sz="1800" dirty="0" smtClean="0"/>
              <a:t>6. P. Monique and M. Dekker, “</a:t>
            </a:r>
            <a:r>
              <a:rPr lang="en-US" sz="1800" i="1" dirty="0" smtClean="0"/>
              <a:t>Fundamentals of Pattern Recognition</a:t>
            </a:r>
            <a:r>
              <a:rPr lang="en-US" sz="1800" dirty="0" smtClean="0"/>
              <a:t>”, 1989. </a:t>
            </a:r>
          </a:p>
          <a:p>
            <a:pPr>
              <a:buFont typeface="Times New Roman" pitchFamily="16" charset="0"/>
              <a:buNone/>
              <a:defRPr/>
            </a:pPr>
            <a:endParaRPr lang="en-US" sz="1800" dirty="0" smtClean="0"/>
          </a:p>
          <a:p>
            <a:pPr marL="1597025" algn="just">
              <a:spcBef>
                <a:spcPts val="800"/>
              </a:spcBef>
              <a:buClrTx/>
              <a:buFontTx/>
              <a:buNone/>
              <a:tabLst>
                <a:tab pos="1597025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/>
            </a:pPr>
            <a:r>
              <a:rPr lang="en-IE" dirty="0" smtClean="0"/>
              <a:t>“Digital Image Processing”, Rafael C. Gonzalez &amp; Richard E.  Woods, Addison-Wesley, 2002</a:t>
            </a:r>
          </a:p>
          <a:p>
            <a:pPr marL="1835150" lvl="1">
              <a:spcBef>
                <a:spcPts val="700"/>
              </a:spcBef>
              <a:buFont typeface="Arial" charset="0"/>
              <a:buChar char="–"/>
              <a:defRPr/>
            </a:pPr>
            <a:r>
              <a:rPr lang="en-IE" dirty="0" smtClean="0"/>
              <a:t>Much of the material that follows is taken from this book</a:t>
            </a:r>
          </a:p>
          <a:p>
            <a:pPr>
              <a:buFont typeface="Times New Roman" pitchFamily="16" charset="0"/>
              <a:buNone/>
              <a:defRPr/>
            </a:pPr>
            <a:endParaRPr lang="en-IE" sz="1800" dirty="0" smtClean="0"/>
          </a:p>
        </p:txBody>
      </p:sp>
      <p:pic>
        <p:nvPicPr>
          <p:cNvPr id="512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267200"/>
            <a:ext cx="1103313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9765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3600">
                <a:solidFill>
                  <a:srgbClr val="FFFFFF"/>
                </a:solidFill>
              </a:rPr>
              <a:t>Key Stages in Digital Image Processing:</a:t>
            </a:r>
            <a:br>
              <a:rPr lang="en-IE" sz="3600">
                <a:solidFill>
                  <a:srgbClr val="FFFFFF"/>
                </a:solidFill>
              </a:rPr>
            </a:br>
            <a:r>
              <a:rPr lang="en-IE" sz="3600">
                <a:solidFill>
                  <a:srgbClr val="FFFFFF"/>
                </a:solidFill>
              </a:rPr>
              <a:t>Segmentation</a:t>
            </a:r>
          </a:p>
        </p:txBody>
      </p:sp>
      <p:sp>
        <p:nvSpPr>
          <p:cNvPr id="32771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2" name="Rectangle 3"/>
          <p:cNvSpPr>
            <a:spLocks noChangeArrowheads="1"/>
          </p:cNvSpPr>
          <p:nvPr/>
        </p:nvSpPr>
        <p:spPr bwMode="auto">
          <a:xfrm>
            <a:off x="550863" y="4016375"/>
            <a:ext cx="1695450" cy="830263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Image Acquisition</a:t>
            </a:r>
          </a:p>
        </p:txBody>
      </p:sp>
      <p:sp>
        <p:nvSpPr>
          <p:cNvPr id="32773" name="Rectangle 4"/>
          <p:cNvSpPr>
            <a:spLocks noChangeArrowheads="1"/>
          </p:cNvSpPr>
          <p:nvPr/>
        </p:nvSpPr>
        <p:spPr bwMode="auto">
          <a:xfrm>
            <a:off x="2532063" y="1679575"/>
            <a:ext cx="1695450" cy="830263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Image Restoration</a:t>
            </a:r>
          </a:p>
        </p:txBody>
      </p:sp>
      <p:sp>
        <p:nvSpPr>
          <p:cNvPr id="32774" name="Rectangle 5"/>
          <p:cNvSpPr>
            <a:spLocks noChangeArrowheads="1"/>
          </p:cNvSpPr>
          <p:nvPr/>
        </p:nvSpPr>
        <p:spPr bwMode="auto">
          <a:xfrm>
            <a:off x="4910138" y="1679575"/>
            <a:ext cx="1695450" cy="830263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Morphological Processing</a:t>
            </a:r>
          </a:p>
        </p:txBody>
      </p:sp>
      <p:sp>
        <p:nvSpPr>
          <p:cNvPr id="32775" name="Rectangle 6"/>
          <p:cNvSpPr>
            <a:spLocks noChangeArrowheads="1"/>
          </p:cNvSpPr>
          <p:nvPr/>
        </p:nvSpPr>
        <p:spPr bwMode="auto">
          <a:xfrm>
            <a:off x="6877050" y="2892425"/>
            <a:ext cx="1695450" cy="830263"/>
          </a:xfrm>
          <a:prstGeom prst="rect">
            <a:avLst/>
          </a:prstGeom>
          <a:solidFill>
            <a:srgbClr val="BBE0E3"/>
          </a:solidFill>
          <a:ln w="381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Segmentation</a:t>
            </a:r>
          </a:p>
        </p:txBody>
      </p:sp>
      <p:sp>
        <p:nvSpPr>
          <p:cNvPr id="32776" name="Rectangle 7"/>
          <p:cNvSpPr>
            <a:spLocks noChangeArrowheads="1"/>
          </p:cNvSpPr>
          <p:nvPr/>
        </p:nvSpPr>
        <p:spPr bwMode="auto">
          <a:xfrm>
            <a:off x="6877050" y="5140325"/>
            <a:ext cx="1695450" cy="830263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700">
                <a:solidFill>
                  <a:srgbClr val="000000"/>
                </a:solidFill>
              </a:rPr>
              <a:t>Representation &amp; Description</a:t>
            </a:r>
          </a:p>
        </p:txBody>
      </p:sp>
      <p:sp>
        <p:nvSpPr>
          <p:cNvPr id="32777" name="Rectangle 8"/>
          <p:cNvSpPr>
            <a:spLocks noChangeArrowheads="1"/>
          </p:cNvSpPr>
          <p:nvPr/>
        </p:nvSpPr>
        <p:spPr bwMode="auto">
          <a:xfrm>
            <a:off x="550863" y="2892425"/>
            <a:ext cx="1695450" cy="830263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Image Enhancement</a:t>
            </a:r>
          </a:p>
        </p:txBody>
      </p:sp>
      <p:sp>
        <p:nvSpPr>
          <p:cNvPr id="32778" name="Rectangle 9"/>
          <p:cNvSpPr>
            <a:spLocks noChangeArrowheads="1"/>
          </p:cNvSpPr>
          <p:nvPr/>
        </p:nvSpPr>
        <p:spPr bwMode="auto">
          <a:xfrm>
            <a:off x="6877050" y="4016375"/>
            <a:ext cx="1695450" cy="830263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700">
                <a:solidFill>
                  <a:srgbClr val="000000"/>
                </a:solidFill>
              </a:rPr>
              <a:t>Object Recognition</a:t>
            </a:r>
          </a:p>
        </p:txBody>
      </p:sp>
      <p:sp>
        <p:nvSpPr>
          <p:cNvPr id="32779" name="Text Box 10"/>
          <p:cNvSpPr txBox="1">
            <a:spLocks noChangeArrowheads="1"/>
          </p:cNvSpPr>
          <p:nvPr/>
        </p:nvSpPr>
        <p:spPr bwMode="auto">
          <a:xfrm>
            <a:off x="457200" y="5372100"/>
            <a:ext cx="18827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IE" sz="1800">
                <a:solidFill>
                  <a:srgbClr val="000000"/>
                </a:solidFill>
              </a:rPr>
              <a:t>Problem Domain</a:t>
            </a:r>
          </a:p>
        </p:txBody>
      </p:sp>
      <p:cxnSp>
        <p:nvCxnSpPr>
          <p:cNvPr id="32780" name="AutoShape 11"/>
          <p:cNvCxnSpPr>
            <a:cxnSpLocks noChangeShapeType="1"/>
            <a:stCxn id="32779" idx="0"/>
            <a:endCxn id="32772" idx="2"/>
          </p:cNvCxnSpPr>
          <p:nvPr/>
        </p:nvCxnSpPr>
        <p:spPr bwMode="auto">
          <a:xfrm flipV="1">
            <a:off x="1398588" y="4846638"/>
            <a:ext cx="1587" cy="525462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2781" name="AutoShape 12"/>
          <p:cNvCxnSpPr>
            <a:cxnSpLocks noChangeShapeType="1"/>
            <a:stCxn id="32772" idx="0"/>
            <a:endCxn id="32777" idx="2"/>
          </p:cNvCxnSpPr>
          <p:nvPr/>
        </p:nvCxnSpPr>
        <p:spPr bwMode="auto">
          <a:xfrm flipV="1">
            <a:off x="1398588" y="3722688"/>
            <a:ext cx="1587" cy="293687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2782" name="AutoShape 13"/>
          <p:cNvCxnSpPr>
            <a:cxnSpLocks noChangeShapeType="1"/>
            <a:stCxn id="32778" idx="2"/>
            <a:endCxn id="32776" idx="0"/>
          </p:cNvCxnSpPr>
          <p:nvPr/>
        </p:nvCxnSpPr>
        <p:spPr bwMode="auto">
          <a:xfrm>
            <a:off x="7724775" y="4846638"/>
            <a:ext cx="1588" cy="293687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2783" name="AutoShape 14"/>
          <p:cNvCxnSpPr>
            <a:cxnSpLocks noChangeShapeType="1"/>
            <a:stCxn id="32775" idx="2"/>
            <a:endCxn id="32778" idx="0"/>
          </p:cNvCxnSpPr>
          <p:nvPr/>
        </p:nvCxnSpPr>
        <p:spPr bwMode="auto">
          <a:xfrm>
            <a:off x="7724775" y="3722688"/>
            <a:ext cx="1588" cy="293687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2784" name="AutoShape 15"/>
          <p:cNvCxnSpPr>
            <a:cxnSpLocks noChangeShapeType="1"/>
            <a:stCxn id="32774" idx="3"/>
            <a:endCxn id="32775" idx="0"/>
          </p:cNvCxnSpPr>
          <p:nvPr/>
        </p:nvCxnSpPr>
        <p:spPr bwMode="auto">
          <a:xfrm>
            <a:off x="6605588" y="2093913"/>
            <a:ext cx="1119187" cy="798512"/>
          </a:xfrm>
          <a:prstGeom prst="bentConnector3">
            <a:avLst>
              <a:gd name="adj1" fmla="val 50000"/>
            </a:avLst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2785" name="AutoShape 16"/>
          <p:cNvCxnSpPr>
            <a:cxnSpLocks noChangeShapeType="1"/>
            <a:stCxn id="32773" idx="3"/>
            <a:endCxn id="32774" idx="1"/>
          </p:cNvCxnSpPr>
          <p:nvPr/>
        </p:nvCxnSpPr>
        <p:spPr bwMode="auto">
          <a:xfrm>
            <a:off x="4227513" y="2093913"/>
            <a:ext cx="682625" cy="1587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2786" name="AutoShape 17"/>
          <p:cNvCxnSpPr>
            <a:cxnSpLocks noChangeShapeType="1"/>
            <a:stCxn id="32777" idx="0"/>
            <a:endCxn id="32773" idx="1"/>
          </p:cNvCxnSpPr>
          <p:nvPr/>
        </p:nvCxnSpPr>
        <p:spPr bwMode="auto">
          <a:xfrm flipV="1">
            <a:off x="1398588" y="2093913"/>
            <a:ext cx="1133475" cy="798512"/>
          </a:xfrm>
          <a:prstGeom prst="bentConnector3">
            <a:avLst>
              <a:gd name="adj1" fmla="val 50000"/>
            </a:avLst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2787" name="Rectangle 18"/>
          <p:cNvSpPr>
            <a:spLocks noChangeArrowheads="1"/>
          </p:cNvSpPr>
          <p:nvPr/>
        </p:nvSpPr>
        <p:spPr bwMode="auto">
          <a:xfrm>
            <a:off x="2565400" y="5792788"/>
            <a:ext cx="1695450" cy="830262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Colour Image Processing</a:t>
            </a:r>
          </a:p>
        </p:txBody>
      </p:sp>
      <p:sp>
        <p:nvSpPr>
          <p:cNvPr id="32788" name="Rectangle 19"/>
          <p:cNvSpPr>
            <a:spLocks noChangeArrowheads="1"/>
          </p:cNvSpPr>
          <p:nvPr/>
        </p:nvSpPr>
        <p:spPr bwMode="auto">
          <a:xfrm>
            <a:off x="4808538" y="5792788"/>
            <a:ext cx="1695450" cy="830262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Image Compression</a:t>
            </a:r>
          </a:p>
        </p:txBody>
      </p:sp>
      <p:pic>
        <p:nvPicPr>
          <p:cNvPr id="32789" name="Picture 20"/>
          <p:cNvPicPr>
            <a:picLocks noChangeAspect="1" noChangeArrowheads="1"/>
          </p:cNvPicPr>
          <p:nvPr/>
        </p:nvPicPr>
        <p:blipFill>
          <a:blip r:embed="rId3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19"/>
          <a:stretch>
            <a:fillRect/>
          </a:stretch>
        </p:blipFill>
        <p:spPr bwMode="auto">
          <a:xfrm>
            <a:off x="2881313" y="2559050"/>
            <a:ext cx="3349625" cy="306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contrast="12000"/>
                  </a:blip>
                  <a:srcRect r="2121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790" name="Picture 21"/>
          <p:cNvPicPr>
            <a:picLocks noChangeAspect="1" noChangeArrowheads="1"/>
          </p:cNvPicPr>
          <p:nvPr/>
        </p:nvPicPr>
        <p:blipFill>
          <a:blip r:embed="rId3">
            <a:lum bright="-24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43" r="59158"/>
          <a:stretch>
            <a:fillRect/>
          </a:stretch>
        </p:blipFill>
        <p:spPr bwMode="auto">
          <a:xfrm>
            <a:off x="2844800" y="4183063"/>
            <a:ext cx="1736725" cy="145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-24000" contrast="60000"/>
                  </a:blip>
                  <a:srcRect t="52643" r="591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32791" name="Group 22"/>
          <p:cNvGrpSpPr>
            <a:grpSpLocks/>
          </p:cNvGrpSpPr>
          <p:nvPr/>
        </p:nvGrpSpPr>
        <p:grpSpPr bwMode="auto">
          <a:xfrm>
            <a:off x="-3175" y="1631950"/>
            <a:ext cx="252413" cy="5221288"/>
            <a:chOff x="-2" y="1028"/>
            <a:chExt cx="159" cy="3289"/>
          </a:xfrm>
        </p:grpSpPr>
        <p:pic>
          <p:nvPicPr>
            <p:cNvPr id="32792" name="Picture 2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2793" name="Rectangle 24"/>
            <p:cNvSpPr>
              <a:spLocks noChangeArrowheads="1"/>
            </p:cNvSpPr>
            <p:nvPr/>
          </p:nvSpPr>
          <p:spPr bwMode="auto">
            <a:xfrm rot="-5400000">
              <a:off x="-1508" y="2536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3974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3600">
                <a:solidFill>
                  <a:srgbClr val="FFFFFF"/>
                </a:solidFill>
              </a:rPr>
              <a:t>Key Stages in Digital Image Processing:</a:t>
            </a:r>
            <a:br>
              <a:rPr lang="en-IE" sz="3600">
                <a:solidFill>
                  <a:srgbClr val="FFFFFF"/>
                </a:solidFill>
              </a:rPr>
            </a:br>
            <a:r>
              <a:rPr lang="en-IE" sz="3600">
                <a:solidFill>
                  <a:srgbClr val="FFFFFF"/>
                </a:solidFill>
              </a:rPr>
              <a:t>Object Recognition</a:t>
            </a:r>
          </a:p>
        </p:txBody>
      </p:sp>
      <p:sp>
        <p:nvSpPr>
          <p:cNvPr id="33795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6" name="Rectangle 3"/>
          <p:cNvSpPr>
            <a:spLocks noChangeArrowheads="1"/>
          </p:cNvSpPr>
          <p:nvPr/>
        </p:nvSpPr>
        <p:spPr bwMode="auto">
          <a:xfrm>
            <a:off x="550863" y="4016375"/>
            <a:ext cx="1695450" cy="830263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Image Acquisition</a:t>
            </a:r>
          </a:p>
        </p:txBody>
      </p:sp>
      <p:sp>
        <p:nvSpPr>
          <p:cNvPr id="33797" name="Rectangle 4"/>
          <p:cNvSpPr>
            <a:spLocks noChangeArrowheads="1"/>
          </p:cNvSpPr>
          <p:nvPr/>
        </p:nvSpPr>
        <p:spPr bwMode="auto">
          <a:xfrm>
            <a:off x="2532063" y="1679575"/>
            <a:ext cx="1695450" cy="830263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Image Restoration</a:t>
            </a:r>
          </a:p>
        </p:txBody>
      </p:sp>
      <p:sp>
        <p:nvSpPr>
          <p:cNvPr id="33798" name="Rectangle 5"/>
          <p:cNvSpPr>
            <a:spLocks noChangeArrowheads="1"/>
          </p:cNvSpPr>
          <p:nvPr/>
        </p:nvSpPr>
        <p:spPr bwMode="auto">
          <a:xfrm>
            <a:off x="4910138" y="1679575"/>
            <a:ext cx="1695450" cy="830263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Morphological Processing</a:t>
            </a:r>
          </a:p>
        </p:txBody>
      </p:sp>
      <p:sp>
        <p:nvSpPr>
          <p:cNvPr id="33799" name="Rectangle 6"/>
          <p:cNvSpPr>
            <a:spLocks noChangeArrowheads="1"/>
          </p:cNvSpPr>
          <p:nvPr/>
        </p:nvSpPr>
        <p:spPr bwMode="auto">
          <a:xfrm>
            <a:off x="6877050" y="2892425"/>
            <a:ext cx="1695450" cy="830263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Segmentation</a:t>
            </a:r>
          </a:p>
        </p:txBody>
      </p:sp>
      <p:sp>
        <p:nvSpPr>
          <p:cNvPr id="33800" name="Rectangle 7"/>
          <p:cNvSpPr>
            <a:spLocks noChangeArrowheads="1"/>
          </p:cNvSpPr>
          <p:nvPr/>
        </p:nvSpPr>
        <p:spPr bwMode="auto">
          <a:xfrm>
            <a:off x="6877050" y="5140325"/>
            <a:ext cx="1695450" cy="830263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700">
                <a:solidFill>
                  <a:srgbClr val="000000"/>
                </a:solidFill>
              </a:rPr>
              <a:t>Representation &amp; Description</a:t>
            </a:r>
          </a:p>
        </p:txBody>
      </p:sp>
      <p:sp>
        <p:nvSpPr>
          <p:cNvPr id="33801" name="Rectangle 8"/>
          <p:cNvSpPr>
            <a:spLocks noChangeArrowheads="1"/>
          </p:cNvSpPr>
          <p:nvPr/>
        </p:nvSpPr>
        <p:spPr bwMode="auto">
          <a:xfrm>
            <a:off x="550863" y="2892425"/>
            <a:ext cx="1695450" cy="830263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Image Enhancement</a:t>
            </a:r>
          </a:p>
        </p:txBody>
      </p:sp>
      <p:sp>
        <p:nvSpPr>
          <p:cNvPr id="33802" name="Rectangle 9"/>
          <p:cNvSpPr>
            <a:spLocks noChangeArrowheads="1"/>
          </p:cNvSpPr>
          <p:nvPr/>
        </p:nvSpPr>
        <p:spPr bwMode="auto">
          <a:xfrm>
            <a:off x="6877050" y="4016375"/>
            <a:ext cx="1695450" cy="830263"/>
          </a:xfrm>
          <a:prstGeom prst="rect">
            <a:avLst/>
          </a:prstGeom>
          <a:solidFill>
            <a:srgbClr val="BBE0E3"/>
          </a:solidFill>
          <a:ln w="381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700">
                <a:solidFill>
                  <a:srgbClr val="000000"/>
                </a:solidFill>
              </a:rPr>
              <a:t>Object Recognition</a:t>
            </a:r>
          </a:p>
        </p:txBody>
      </p:sp>
      <p:sp>
        <p:nvSpPr>
          <p:cNvPr id="33803" name="Text Box 10"/>
          <p:cNvSpPr txBox="1">
            <a:spLocks noChangeArrowheads="1"/>
          </p:cNvSpPr>
          <p:nvPr/>
        </p:nvSpPr>
        <p:spPr bwMode="auto">
          <a:xfrm>
            <a:off x="457200" y="5372100"/>
            <a:ext cx="18827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IE" sz="1800">
                <a:solidFill>
                  <a:srgbClr val="000000"/>
                </a:solidFill>
              </a:rPr>
              <a:t>Problem Domain</a:t>
            </a:r>
          </a:p>
        </p:txBody>
      </p:sp>
      <p:cxnSp>
        <p:nvCxnSpPr>
          <p:cNvPr id="33804" name="AutoShape 11"/>
          <p:cNvCxnSpPr>
            <a:cxnSpLocks noChangeShapeType="1"/>
            <a:stCxn id="33803" idx="0"/>
            <a:endCxn id="33796" idx="2"/>
          </p:cNvCxnSpPr>
          <p:nvPr/>
        </p:nvCxnSpPr>
        <p:spPr bwMode="auto">
          <a:xfrm flipV="1">
            <a:off x="1398588" y="4846638"/>
            <a:ext cx="1587" cy="525462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3805" name="AutoShape 12"/>
          <p:cNvCxnSpPr>
            <a:cxnSpLocks noChangeShapeType="1"/>
            <a:stCxn id="33796" idx="0"/>
            <a:endCxn id="33801" idx="2"/>
          </p:cNvCxnSpPr>
          <p:nvPr/>
        </p:nvCxnSpPr>
        <p:spPr bwMode="auto">
          <a:xfrm flipV="1">
            <a:off x="1398588" y="3722688"/>
            <a:ext cx="1587" cy="293687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3806" name="AutoShape 13"/>
          <p:cNvCxnSpPr>
            <a:cxnSpLocks noChangeShapeType="1"/>
            <a:stCxn id="33802" idx="2"/>
            <a:endCxn id="33800" idx="0"/>
          </p:cNvCxnSpPr>
          <p:nvPr/>
        </p:nvCxnSpPr>
        <p:spPr bwMode="auto">
          <a:xfrm>
            <a:off x="7724775" y="4846638"/>
            <a:ext cx="1588" cy="293687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3807" name="AutoShape 14"/>
          <p:cNvCxnSpPr>
            <a:cxnSpLocks noChangeShapeType="1"/>
            <a:stCxn id="33799" idx="2"/>
            <a:endCxn id="33802" idx="0"/>
          </p:cNvCxnSpPr>
          <p:nvPr/>
        </p:nvCxnSpPr>
        <p:spPr bwMode="auto">
          <a:xfrm>
            <a:off x="7724775" y="3722688"/>
            <a:ext cx="1588" cy="293687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3808" name="AutoShape 15"/>
          <p:cNvCxnSpPr>
            <a:cxnSpLocks noChangeShapeType="1"/>
            <a:stCxn id="33798" idx="3"/>
            <a:endCxn id="33799" idx="0"/>
          </p:cNvCxnSpPr>
          <p:nvPr/>
        </p:nvCxnSpPr>
        <p:spPr bwMode="auto">
          <a:xfrm>
            <a:off x="6605588" y="2093913"/>
            <a:ext cx="1119187" cy="798512"/>
          </a:xfrm>
          <a:prstGeom prst="bentConnector3">
            <a:avLst>
              <a:gd name="adj1" fmla="val 50000"/>
            </a:avLst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3809" name="AutoShape 16"/>
          <p:cNvCxnSpPr>
            <a:cxnSpLocks noChangeShapeType="1"/>
            <a:stCxn id="33797" idx="3"/>
            <a:endCxn id="33798" idx="1"/>
          </p:cNvCxnSpPr>
          <p:nvPr/>
        </p:nvCxnSpPr>
        <p:spPr bwMode="auto">
          <a:xfrm>
            <a:off x="4227513" y="2093913"/>
            <a:ext cx="682625" cy="1587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3810" name="AutoShape 17"/>
          <p:cNvCxnSpPr>
            <a:cxnSpLocks noChangeShapeType="1"/>
            <a:stCxn id="33801" idx="0"/>
            <a:endCxn id="33797" idx="1"/>
          </p:cNvCxnSpPr>
          <p:nvPr/>
        </p:nvCxnSpPr>
        <p:spPr bwMode="auto">
          <a:xfrm flipV="1">
            <a:off x="1398588" y="2093913"/>
            <a:ext cx="1133475" cy="798512"/>
          </a:xfrm>
          <a:prstGeom prst="bentConnector3">
            <a:avLst>
              <a:gd name="adj1" fmla="val 50000"/>
            </a:avLst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3811" name="Rectangle 18"/>
          <p:cNvSpPr>
            <a:spLocks noChangeArrowheads="1"/>
          </p:cNvSpPr>
          <p:nvPr/>
        </p:nvSpPr>
        <p:spPr bwMode="auto">
          <a:xfrm>
            <a:off x="2565400" y="5792788"/>
            <a:ext cx="1695450" cy="830262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Colour Image Processing</a:t>
            </a:r>
          </a:p>
        </p:txBody>
      </p:sp>
      <p:sp>
        <p:nvSpPr>
          <p:cNvPr id="33812" name="Rectangle 19"/>
          <p:cNvSpPr>
            <a:spLocks noChangeArrowheads="1"/>
          </p:cNvSpPr>
          <p:nvPr/>
        </p:nvSpPr>
        <p:spPr bwMode="auto">
          <a:xfrm>
            <a:off x="4808538" y="5792788"/>
            <a:ext cx="1695450" cy="830262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Image Compression</a:t>
            </a:r>
          </a:p>
        </p:txBody>
      </p:sp>
      <p:pic>
        <p:nvPicPr>
          <p:cNvPr id="33813" name="Picture 20"/>
          <p:cNvPicPr>
            <a:picLocks noChangeAspect="1" noChangeArrowheads="1"/>
          </p:cNvPicPr>
          <p:nvPr/>
        </p:nvPicPr>
        <p:blipFill>
          <a:blip r:embed="rId3">
            <a:lum bright="-6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80"/>
          <a:stretch>
            <a:fillRect/>
          </a:stretch>
        </p:blipFill>
        <p:spPr bwMode="auto">
          <a:xfrm>
            <a:off x="2790825" y="2668588"/>
            <a:ext cx="3524250" cy="291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-6000" contrast="30000"/>
                  </a:blip>
                  <a:srcRect l="2608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33814" name="Group 21"/>
          <p:cNvGrpSpPr>
            <a:grpSpLocks/>
          </p:cNvGrpSpPr>
          <p:nvPr/>
        </p:nvGrpSpPr>
        <p:grpSpPr bwMode="auto">
          <a:xfrm>
            <a:off x="-3175" y="1631950"/>
            <a:ext cx="252413" cy="5221288"/>
            <a:chOff x="-2" y="1028"/>
            <a:chExt cx="159" cy="3289"/>
          </a:xfrm>
        </p:grpSpPr>
        <p:pic>
          <p:nvPicPr>
            <p:cNvPr id="33815" name="Picture 2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3816" name="Rectangle 23"/>
            <p:cNvSpPr>
              <a:spLocks noChangeArrowheads="1"/>
            </p:cNvSpPr>
            <p:nvPr/>
          </p:nvSpPr>
          <p:spPr bwMode="auto">
            <a:xfrm rot="-5400000">
              <a:off x="-1508" y="2536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4377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3600">
                <a:solidFill>
                  <a:srgbClr val="FFFFFF"/>
                </a:solidFill>
              </a:rPr>
              <a:t>Key Stages in Digital Image Processing:</a:t>
            </a:r>
            <a:br>
              <a:rPr lang="en-IE" sz="3600">
                <a:solidFill>
                  <a:srgbClr val="FFFFFF"/>
                </a:solidFill>
              </a:rPr>
            </a:br>
            <a:r>
              <a:rPr lang="en-IE" sz="3600">
                <a:solidFill>
                  <a:srgbClr val="FFFFFF"/>
                </a:solidFill>
              </a:rPr>
              <a:t>Representation &amp; Description</a:t>
            </a:r>
          </a:p>
        </p:txBody>
      </p:sp>
      <p:sp>
        <p:nvSpPr>
          <p:cNvPr id="34819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550863" y="4016375"/>
            <a:ext cx="1695450" cy="830263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Image Acquisition</a:t>
            </a:r>
          </a:p>
        </p:txBody>
      </p:sp>
      <p:sp>
        <p:nvSpPr>
          <p:cNvPr id="34821" name="Rectangle 4"/>
          <p:cNvSpPr>
            <a:spLocks noChangeArrowheads="1"/>
          </p:cNvSpPr>
          <p:nvPr/>
        </p:nvSpPr>
        <p:spPr bwMode="auto">
          <a:xfrm>
            <a:off x="2532063" y="1679575"/>
            <a:ext cx="1695450" cy="830263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Image Restoration</a:t>
            </a:r>
          </a:p>
        </p:txBody>
      </p:sp>
      <p:sp>
        <p:nvSpPr>
          <p:cNvPr id="34822" name="Rectangle 5"/>
          <p:cNvSpPr>
            <a:spLocks noChangeArrowheads="1"/>
          </p:cNvSpPr>
          <p:nvPr/>
        </p:nvSpPr>
        <p:spPr bwMode="auto">
          <a:xfrm>
            <a:off x="4910138" y="1679575"/>
            <a:ext cx="1695450" cy="830263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Morphological Processing</a:t>
            </a:r>
          </a:p>
        </p:txBody>
      </p:sp>
      <p:sp>
        <p:nvSpPr>
          <p:cNvPr id="34823" name="Rectangle 6"/>
          <p:cNvSpPr>
            <a:spLocks noChangeArrowheads="1"/>
          </p:cNvSpPr>
          <p:nvPr/>
        </p:nvSpPr>
        <p:spPr bwMode="auto">
          <a:xfrm>
            <a:off x="6877050" y="2892425"/>
            <a:ext cx="1695450" cy="830263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Segmentation</a:t>
            </a:r>
          </a:p>
        </p:txBody>
      </p:sp>
      <p:sp>
        <p:nvSpPr>
          <p:cNvPr id="34824" name="Rectangle 7"/>
          <p:cNvSpPr>
            <a:spLocks noChangeArrowheads="1"/>
          </p:cNvSpPr>
          <p:nvPr/>
        </p:nvSpPr>
        <p:spPr bwMode="auto">
          <a:xfrm>
            <a:off x="6877050" y="5140325"/>
            <a:ext cx="1695450" cy="830263"/>
          </a:xfrm>
          <a:prstGeom prst="rect">
            <a:avLst/>
          </a:prstGeom>
          <a:solidFill>
            <a:srgbClr val="BBE0E3"/>
          </a:solidFill>
          <a:ln w="381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700">
                <a:solidFill>
                  <a:srgbClr val="000000"/>
                </a:solidFill>
              </a:rPr>
              <a:t>Representation &amp; Description</a:t>
            </a:r>
          </a:p>
        </p:txBody>
      </p:sp>
      <p:sp>
        <p:nvSpPr>
          <p:cNvPr id="34825" name="Rectangle 8"/>
          <p:cNvSpPr>
            <a:spLocks noChangeArrowheads="1"/>
          </p:cNvSpPr>
          <p:nvPr/>
        </p:nvSpPr>
        <p:spPr bwMode="auto">
          <a:xfrm>
            <a:off x="550863" y="2892425"/>
            <a:ext cx="1695450" cy="830263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Image Enhancement</a:t>
            </a:r>
          </a:p>
        </p:txBody>
      </p:sp>
      <p:sp>
        <p:nvSpPr>
          <p:cNvPr id="34826" name="Rectangle 9"/>
          <p:cNvSpPr>
            <a:spLocks noChangeArrowheads="1"/>
          </p:cNvSpPr>
          <p:nvPr/>
        </p:nvSpPr>
        <p:spPr bwMode="auto">
          <a:xfrm>
            <a:off x="6877050" y="4016375"/>
            <a:ext cx="1695450" cy="830263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700">
                <a:solidFill>
                  <a:srgbClr val="000000"/>
                </a:solidFill>
              </a:rPr>
              <a:t>Object Recognition</a:t>
            </a:r>
          </a:p>
        </p:txBody>
      </p:sp>
      <p:sp>
        <p:nvSpPr>
          <p:cNvPr id="34827" name="Text Box 10"/>
          <p:cNvSpPr txBox="1">
            <a:spLocks noChangeArrowheads="1"/>
          </p:cNvSpPr>
          <p:nvPr/>
        </p:nvSpPr>
        <p:spPr bwMode="auto">
          <a:xfrm>
            <a:off x="457200" y="5372100"/>
            <a:ext cx="18827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IE" sz="1800">
                <a:solidFill>
                  <a:srgbClr val="000000"/>
                </a:solidFill>
              </a:rPr>
              <a:t>Problem Domain</a:t>
            </a:r>
          </a:p>
        </p:txBody>
      </p:sp>
      <p:cxnSp>
        <p:nvCxnSpPr>
          <p:cNvPr id="34828" name="AutoShape 11"/>
          <p:cNvCxnSpPr>
            <a:cxnSpLocks noChangeShapeType="1"/>
            <a:stCxn id="34827" idx="0"/>
            <a:endCxn id="34820" idx="2"/>
          </p:cNvCxnSpPr>
          <p:nvPr/>
        </p:nvCxnSpPr>
        <p:spPr bwMode="auto">
          <a:xfrm flipV="1">
            <a:off x="1398588" y="4846638"/>
            <a:ext cx="1587" cy="525462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4829" name="AutoShape 12"/>
          <p:cNvCxnSpPr>
            <a:cxnSpLocks noChangeShapeType="1"/>
            <a:stCxn id="34820" idx="0"/>
            <a:endCxn id="34825" idx="2"/>
          </p:cNvCxnSpPr>
          <p:nvPr/>
        </p:nvCxnSpPr>
        <p:spPr bwMode="auto">
          <a:xfrm flipV="1">
            <a:off x="1398588" y="3722688"/>
            <a:ext cx="1587" cy="293687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4830" name="AutoShape 13"/>
          <p:cNvCxnSpPr>
            <a:cxnSpLocks noChangeShapeType="1"/>
            <a:stCxn id="34826" idx="2"/>
            <a:endCxn id="34824" idx="0"/>
          </p:cNvCxnSpPr>
          <p:nvPr/>
        </p:nvCxnSpPr>
        <p:spPr bwMode="auto">
          <a:xfrm>
            <a:off x="7724775" y="4846638"/>
            <a:ext cx="1588" cy="293687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4831" name="AutoShape 14"/>
          <p:cNvCxnSpPr>
            <a:cxnSpLocks noChangeShapeType="1"/>
            <a:stCxn id="34823" idx="2"/>
            <a:endCxn id="34826" idx="0"/>
          </p:cNvCxnSpPr>
          <p:nvPr/>
        </p:nvCxnSpPr>
        <p:spPr bwMode="auto">
          <a:xfrm>
            <a:off x="7724775" y="3722688"/>
            <a:ext cx="1588" cy="293687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4832" name="AutoShape 15"/>
          <p:cNvCxnSpPr>
            <a:cxnSpLocks noChangeShapeType="1"/>
            <a:stCxn id="34822" idx="3"/>
            <a:endCxn id="34823" idx="0"/>
          </p:cNvCxnSpPr>
          <p:nvPr/>
        </p:nvCxnSpPr>
        <p:spPr bwMode="auto">
          <a:xfrm>
            <a:off x="6605588" y="2093913"/>
            <a:ext cx="1119187" cy="798512"/>
          </a:xfrm>
          <a:prstGeom prst="bentConnector3">
            <a:avLst>
              <a:gd name="adj1" fmla="val 50000"/>
            </a:avLst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4833" name="AutoShape 16"/>
          <p:cNvCxnSpPr>
            <a:cxnSpLocks noChangeShapeType="1"/>
            <a:stCxn id="34821" idx="3"/>
            <a:endCxn id="34822" idx="1"/>
          </p:cNvCxnSpPr>
          <p:nvPr/>
        </p:nvCxnSpPr>
        <p:spPr bwMode="auto">
          <a:xfrm>
            <a:off x="4227513" y="2093913"/>
            <a:ext cx="682625" cy="1587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4834" name="AutoShape 17"/>
          <p:cNvCxnSpPr>
            <a:cxnSpLocks noChangeShapeType="1"/>
            <a:stCxn id="34825" idx="0"/>
            <a:endCxn id="34821" idx="1"/>
          </p:cNvCxnSpPr>
          <p:nvPr/>
        </p:nvCxnSpPr>
        <p:spPr bwMode="auto">
          <a:xfrm flipV="1">
            <a:off x="1398588" y="2093913"/>
            <a:ext cx="1133475" cy="798512"/>
          </a:xfrm>
          <a:prstGeom prst="bentConnector3">
            <a:avLst>
              <a:gd name="adj1" fmla="val 50000"/>
            </a:avLst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4835" name="Rectangle 18"/>
          <p:cNvSpPr>
            <a:spLocks noChangeArrowheads="1"/>
          </p:cNvSpPr>
          <p:nvPr/>
        </p:nvSpPr>
        <p:spPr bwMode="auto">
          <a:xfrm>
            <a:off x="2565400" y="5792788"/>
            <a:ext cx="1695450" cy="830262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Colour Image Processing</a:t>
            </a:r>
          </a:p>
        </p:txBody>
      </p:sp>
      <p:sp>
        <p:nvSpPr>
          <p:cNvPr id="34836" name="Rectangle 19"/>
          <p:cNvSpPr>
            <a:spLocks noChangeArrowheads="1"/>
          </p:cNvSpPr>
          <p:nvPr/>
        </p:nvSpPr>
        <p:spPr bwMode="auto">
          <a:xfrm>
            <a:off x="4808538" y="5792788"/>
            <a:ext cx="1695450" cy="830262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Image Compression</a:t>
            </a:r>
          </a:p>
        </p:txBody>
      </p:sp>
      <p:pic>
        <p:nvPicPr>
          <p:cNvPr id="34837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00"/>
          <a:stretch>
            <a:fillRect/>
          </a:stretch>
        </p:blipFill>
        <p:spPr bwMode="auto">
          <a:xfrm>
            <a:off x="3267075" y="2593975"/>
            <a:ext cx="2593975" cy="306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2590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34838" name="Group 21"/>
          <p:cNvGrpSpPr>
            <a:grpSpLocks/>
          </p:cNvGrpSpPr>
          <p:nvPr/>
        </p:nvGrpSpPr>
        <p:grpSpPr bwMode="auto">
          <a:xfrm>
            <a:off x="-3175" y="1631950"/>
            <a:ext cx="252413" cy="5221288"/>
            <a:chOff x="-2" y="1028"/>
            <a:chExt cx="159" cy="3289"/>
          </a:xfrm>
        </p:grpSpPr>
        <p:pic>
          <p:nvPicPr>
            <p:cNvPr id="34839" name="Picture 2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4840" name="Rectangle 23"/>
            <p:cNvSpPr>
              <a:spLocks noChangeArrowheads="1"/>
            </p:cNvSpPr>
            <p:nvPr/>
          </p:nvSpPr>
          <p:spPr bwMode="auto">
            <a:xfrm rot="-5400000">
              <a:off x="-1508" y="2536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734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3600">
                <a:solidFill>
                  <a:srgbClr val="FFFFFF"/>
                </a:solidFill>
              </a:rPr>
              <a:t>Key Stages in Digital Image Processing:</a:t>
            </a:r>
            <a:br>
              <a:rPr lang="en-IE" sz="3600">
                <a:solidFill>
                  <a:srgbClr val="FFFFFF"/>
                </a:solidFill>
              </a:rPr>
            </a:br>
            <a:r>
              <a:rPr lang="en-IE" sz="3600">
                <a:solidFill>
                  <a:srgbClr val="FFFFFF"/>
                </a:solidFill>
              </a:rPr>
              <a:t>Image Compression</a:t>
            </a:r>
          </a:p>
        </p:txBody>
      </p:sp>
      <p:sp>
        <p:nvSpPr>
          <p:cNvPr id="35843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4" name="Rectangle 3"/>
          <p:cNvSpPr>
            <a:spLocks noChangeArrowheads="1"/>
          </p:cNvSpPr>
          <p:nvPr/>
        </p:nvSpPr>
        <p:spPr bwMode="auto">
          <a:xfrm>
            <a:off x="550863" y="4016375"/>
            <a:ext cx="1695450" cy="830263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Image Acquisition</a:t>
            </a:r>
          </a:p>
        </p:txBody>
      </p:sp>
      <p:sp>
        <p:nvSpPr>
          <p:cNvPr id="35845" name="Rectangle 4"/>
          <p:cNvSpPr>
            <a:spLocks noChangeArrowheads="1"/>
          </p:cNvSpPr>
          <p:nvPr/>
        </p:nvSpPr>
        <p:spPr bwMode="auto">
          <a:xfrm>
            <a:off x="2532063" y="1679575"/>
            <a:ext cx="1695450" cy="830263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Image Restoration</a:t>
            </a:r>
          </a:p>
        </p:txBody>
      </p:sp>
      <p:sp>
        <p:nvSpPr>
          <p:cNvPr id="35846" name="Rectangle 5"/>
          <p:cNvSpPr>
            <a:spLocks noChangeArrowheads="1"/>
          </p:cNvSpPr>
          <p:nvPr/>
        </p:nvSpPr>
        <p:spPr bwMode="auto">
          <a:xfrm>
            <a:off x="4910138" y="1679575"/>
            <a:ext cx="1695450" cy="830263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Morphological Processing</a:t>
            </a:r>
          </a:p>
        </p:txBody>
      </p:sp>
      <p:sp>
        <p:nvSpPr>
          <p:cNvPr id="35847" name="Rectangle 6"/>
          <p:cNvSpPr>
            <a:spLocks noChangeArrowheads="1"/>
          </p:cNvSpPr>
          <p:nvPr/>
        </p:nvSpPr>
        <p:spPr bwMode="auto">
          <a:xfrm>
            <a:off x="6877050" y="2892425"/>
            <a:ext cx="1695450" cy="830263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Segmentation</a:t>
            </a:r>
          </a:p>
        </p:txBody>
      </p:sp>
      <p:sp>
        <p:nvSpPr>
          <p:cNvPr id="35848" name="Rectangle 7"/>
          <p:cNvSpPr>
            <a:spLocks noChangeArrowheads="1"/>
          </p:cNvSpPr>
          <p:nvPr/>
        </p:nvSpPr>
        <p:spPr bwMode="auto">
          <a:xfrm>
            <a:off x="6877050" y="5140325"/>
            <a:ext cx="1695450" cy="830263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700">
                <a:solidFill>
                  <a:srgbClr val="000000"/>
                </a:solidFill>
              </a:rPr>
              <a:t>Representation &amp; Description</a:t>
            </a:r>
          </a:p>
        </p:txBody>
      </p:sp>
      <p:sp>
        <p:nvSpPr>
          <p:cNvPr id="35849" name="Rectangle 8"/>
          <p:cNvSpPr>
            <a:spLocks noChangeArrowheads="1"/>
          </p:cNvSpPr>
          <p:nvPr/>
        </p:nvSpPr>
        <p:spPr bwMode="auto">
          <a:xfrm>
            <a:off x="550863" y="2892425"/>
            <a:ext cx="1695450" cy="830263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Image Enhancement</a:t>
            </a:r>
          </a:p>
        </p:txBody>
      </p:sp>
      <p:sp>
        <p:nvSpPr>
          <p:cNvPr id="35850" name="Rectangle 9"/>
          <p:cNvSpPr>
            <a:spLocks noChangeArrowheads="1"/>
          </p:cNvSpPr>
          <p:nvPr/>
        </p:nvSpPr>
        <p:spPr bwMode="auto">
          <a:xfrm>
            <a:off x="6877050" y="4016375"/>
            <a:ext cx="1695450" cy="830263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700">
                <a:solidFill>
                  <a:srgbClr val="000000"/>
                </a:solidFill>
              </a:rPr>
              <a:t>Object Recognition</a:t>
            </a:r>
          </a:p>
        </p:txBody>
      </p:sp>
      <p:sp>
        <p:nvSpPr>
          <p:cNvPr id="35851" name="Text Box 10"/>
          <p:cNvSpPr txBox="1">
            <a:spLocks noChangeArrowheads="1"/>
          </p:cNvSpPr>
          <p:nvPr/>
        </p:nvSpPr>
        <p:spPr bwMode="auto">
          <a:xfrm>
            <a:off x="457200" y="5372100"/>
            <a:ext cx="18827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IE" sz="1800">
                <a:solidFill>
                  <a:srgbClr val="000000"/>
                </a:solidFill>
              </a:rPr>
              <a:t>Problem Domain</a:t>
            </a:r>
          </a:p>
        </p:txBody>
      </p:sp>
      <p:cxnSp>
        <p:nvCxnSpPr>
          <p:cNvPr id="35852" name="AutoShape 11"/>
          <p:cNvCxnSpPr>
            <a:cxnSpLocks noChangeShapeType="1"/>
            <a:stCxn id="35851" idx="0"/>
            <a:endCxn id="35844" idx="2"/>
          </p:cNvCxnSpPr>
          <p:nvPr/>
        </p:nvCxnSpPr>
        <p:spPr bwMode="auto">
          <a:xfrm flipV="1">
            <a:off x="1398588" y="4846638"/>
            <a:ext cx="1587" cy="525462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5853" name="AutoShape 12"/>
          <p:cNvCxnSpPr>
            <a:cxnSpLocks noChangeShapeType="1"/>
            <a:stCxn id="35844" idx="0"/>
            <a:endCxn id="35849" idx="2"/>
          </p:cNvCxnSpPr>
          <p:nvPr/>
        </p:nvCxnSpPr>
        <p:spPr bwMode="auto">
          <a:xfrm flipV="1">
            <a:off x="1398588" y="3722688"/>
            <a:ext cx="1587" cy="293687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5854" name="AutoShape 13"/>
          <p:cNvCxnSpPr>
            <a:cxnSpLocks noChangeShapeType="1"/>
            <a:stCxn id="35850" idx="2"/>
            <a:endCxn id="35848" idx="0"/>
          </p:cNvCxnSpPr>
          <p:nvPr/>
        </p:nvCxnSpPr>
        <p:spPr bwMode="auto">
          <a:xfrm>
            <a:off x="7724775" y="4846638"/>
            <a:ext cx="1588" cy="293687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5855" name="AutoShape 14"/>
          <p:cNvCxnSpPr>
            <a:cxnSpLocks noChangeShapeType="1"/>
            <a:stCxn id="35847" idx="2"/>
            <a:endCxn id="35850" idx="0"/>
          </p:cNvCxnSpPr>
          <p:nvPr/>
        </p:nvCxnSpPr>
        <p:spPr bwMode="auto">
          <a:xfrm>
            <a:off x="7724775" y="3722688"/>
            <a:ext cx="1588" cy="293687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5856" name="AutoShape 15"/>
          <p:cNvCxnSpPr>
            <a:cxnSpLocks noChangeShapeType="1"/>
            <a:stCxn id="35846" idx="3"/>
            <a:endCxn id="35847" idx="0"/>
          </p:cNvCxnSpPr>
          <p:nvPr/>
        </p:nvCxnSpPr>
        <p:spPr bwMode="auto">
          <a:xfrm>
            <a:off x="6605588" y="2093913"/>
            <a:ext cx="1119187" cy="798512"/>
          </a:xfrm>
          <a:prstGeom prst="bentConnector3">
            <a:avLst>
              <a:gd name="adj1" fmla="val 50000"/>
            </a:avLst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5857" name="AutoShape 16"/>
          <p:cNvCxnSpPr>
            <a:cxnSpLocks noChangeShapeType="1"/>
            <a:stCxn id="35845" idx="3"/>
            <a:endCxn id="35846" idx="1"/>
          </p:cNvCxnSpPr>
          <p:nvPr/>
        </p:nvCxnSpPr>
        <p:spPr bwMode="auto">
          <a:xfrm>
            <a:off x="4227513" y="2093913"/>
            <a:ext cx="682625" cy="1587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5858" name="AutoShape 17"/>
          <p:cNvCxnSpPr>
            <a:cxnSpLocks noChangeShapeType="1"/>
            <a:stCxn id="35849" idx="0"/>
            <a:endCxn id="35845" idx="1"/>
          </p:cNvCxnSpPr>
          <p:nvPr/>
        </p:nvCxnSpPr>
        <p:spPr bwMode="auto">
          <a:xfrm flipV="1">
            <a:off x="1398588" y="2093913"/>
            <a:ext cx="1133475" cy="798512"/>
          </a:xfrm>
          <a:prstGeom prst="bentConnector3">
            <a:avLst>
              <a:gd name="adj1" fmla="val 50000"/>
            </a:avLst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5859" name="Rectangle 18"/>
          <p:cNvSpPr>
            <a:spLocks noChangeArrowheads="1"/>
          </p:cNvSpPr>
          <p:nvPr/>
        </p:nvSpPr>
        <p:spPr bwMode="auto">
          <a:xfrm>
            <a:off x="2565400" y="5792788"/>
            <a:ext cx="1695450" cy="830262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Colour Image Processing</a:t>
            </a:r>
          </a:p>
        </p:txBody>
      </p:sp>
      <p:sp>
        <p:nvSpPr>
          <p:cNvPr id="35860" name="Rectangle 19"/>
          <p:cNvSpPr>
            <a:spLocks noChangeArrowheads="1"/>
          </p:cNvSpPr>
          <p:nvPr/>
        </p:nvSpPr>
        <p:spPr bwMode="auto">
          <a:xfrm>
            <a:off x="4808538" y="5792788"/>
            <a:ext cx="1695450" cy="830262"/>
          </a:xfrm>
          <a:prstGeom prst="rect">
            <a:avLst/>
          </a:prstGeom>
          <a:solidFill>
            <a:srgbClr val="BBE0E3"/>
          </a:solidFill>
          <a:ln w="38160">
            <a:solidFill>
              <a:srgbClr val="00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Image Compression</a:t>
            </a:r>
          </a:p>
        </p:txBody>
      </p:sp>
      <p:pic>
        <p:nvPicPr>
          <p:cNvPr id="35861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613" y="2628900"/>
            <a:ext cx="3130550" cy="296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8650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3600">
                <a:solidFill>
                  <a:srgbClr val="FFFFFF"/>
                </a:solidFill>
              </a:rPr>
              <a:t>Key Stages in Digital Image Processing:</a:t>
            </a:r>
            <a:br>
              <a:rPr lang="en-IE" sz="3600">
                <a:solidFill>
                  <a:srgbClr val="FFFFFF"/>
                </a:solidFill>
              </a:rPr>
            </a:br>
            <a:r>
              <a:rPr lang="en-IE" sz="3600">
                <a:solidFill>
                  <a:srgbClr val="FFFFFF"/>
                </a:solidFill>
              </a:rPr>
              <a:t>Colour Image Processing</a:t>
            </a:r>
          </a:p>
        </p:txBody>
      </p:sp>
      <p:sp>
        <p:nvSpPr>
          <p:cNvPr id="36867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8" name="Rectangle 3"/>
          <p:cNvSpPr>
            <a:spLocks noChangeArrowheads="1"/>
          </p:cNvSpPr>
          <p:nvPr/>
        </p:nvSpPr>
        <p:spPr bwMode="auto">
          <a:xfrm>
            <a:off x="550863" y="4016375"/>
            <a:ext cx="1695450" cy="830263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Image Acquisition</a:t>
            </a:r>
          </a:p>
        </p:txBody>
      </p:sp>
      <p:sp>
        <p:nvSpPr>
          <p:cNvPr id="36869" name="Rectangle 4"/>
          <p:cNvSpPr>
            <a:spLocks noChangeArrowheads="1"/>
          </p:cNvSpPr>
          <p:nvPr/>
        </p:nvSpPr>
        <p:spPr bwMode="auto">
          <a:xfrm>
            <a:off x="2532063" y="1679575"/>
            <a:ext cx="1695450" cy="830263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Image Restoration</a:t>
            </a:r>
          </a:p>
        </p:txBody>
      </p:sp>
      <p:sp>
        <p:nvSpPr>
          <p:cNvPr id="36870" name="Rectangle 5"/>
          <p:cNvSpPr>
            <a:spLocks noChangeArrowheads="1"/>
          </p:cNvSpPr>
          <p:nvPr/>
        </p:nvSpPr>
        <p:spPr bwMode="auto">
          <a:xfrm>
            <a:off x="4910138" y="1679575"/>
            <a:ext cx="1695450" cy="830263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Morphological Processing</a:t>
            </a:r>
          </a:p>
        </p:txBody>
      </p:sp>
      <p:sp>
        <p:nvSpPr>
          <p:cNvPr id="36871" name="Rectangle 6"/>
          <p:cNvSpPr>
            <a:spLocks noChangeArrowheads="1"/>
          </p:cNvSpPr>
          <p:nvPr/>
        </p:nvSpPr>
        <p:spPr bwMode="auto">
          <a:xfrm>
            <a:off x="6877050" y="2892425"/>
            <a:ext cx="1695450" cy="830263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Segmentation</a:t>
            </a:r>
          </a:p>
        </p:txBody>
      </p:sp>
      <p:sp>
        <p:nvSpPr>
          <p:cNvPr id="36872" name="Rectangle 7"/>
          <p:cNvSpPr>
            <a:spLocks noChangeArrowheads="1"/>
          </p:cNvSpPr>
          <p:nvPr/>
        </p:nvSpPr>
        <p:spPr bwMode="auto">
          <a:xfrm>
            <a:off x="6877050" y="5140325"/>
            <a:ext cx="1695450" cy="830263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700">
                <a:solidFill>
                  <a:srgbClr val="000000"/>
                </a:solidFill>
              </a:rPr>
              <a:t>Representation &amp; Description</a:t>
            </a:r>
          </a:p>
        </p:txBody>
      </p:sp>
      <p:sp>
        <p:nvSpPr>
          <p:cNvPr id="36873" name="Rectangle 8"/>
          <p:cNvSpPr>
            <a:spLocks noChangeArrowheads="1"/>
          </p:cNvSpPr>
          <p:nvPr/>
        </p:nvSpPr>
        <p:spPr bwMode="auto">
          <a:xfrm>
            <a:off x="550863" y="2892425"/>
            <a:ext cx="1695450" cy="830263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Image Enhancement</a:t>
            </a:r>
          </a:p>
        </p:txBody>
      </p:sp>
      <p:sp>
        <p:nvSpPr>
          <p:cNvPr id="36874" name="Rectangle 9"/>
          <p:cNvSpPr>
            <a:spLocks noChangeArrowheads="1"/>
          </p:cNvSpPr>
          <p:nvPr/>
        </p:nvSpPr>
        <p:spPr bwMode="auto">
          <a:xfrm>
            <a:off x="6877050" y="4016375"/>
            <a:ext cx="1695450" cy="830263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700">
                <a:solidFill>
                  <a:srgbClr val="000000"/>
                </a:solidFill>
              </a:rPr>
              <a:t>Object Recognition</a:t>
            </a:r>
          </a:p>
        </p:txBody>
      </p:sp>
      <p:sp>
        <p:nvSpPr>
          <p:cNvPr id="36875" name="Text Box 10"/>
          <p:cNvSpPr txBox="1">
            <a:spLocks noChangeArrowheads="1"/>
          </p:cNvSpPr>
          <p:nvPr/>
        </p:nvSpPr>
        <p:spPr bwMode="auto">
          <a:xfrm>
            <a:off x="457200" y="5372100"/>
            <a:ext cx="18827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IE" sz="1800">
                <a:solidFill>
                  <a:srgbClr val="000000"/>
                </a:solidFill>
              </a:rPr>
              <a:t>Problem Domain</a:t>
            </a:r>
          </a:p>
        </p:txBody>
      </p:sp>
      <p:cxnSp>
        <p:nvCxnSpPr>
          <p:cNvPr id="36876" name="AutoShape 11"/>
          <p:cNvCxnSpPr>
            <a:cxnSpLocks noChangeShapeType="1"/>
            <a:stCxn id="36875" idx="0"/>
            <a:endCxn id="36868" idx="2"/>
          </p:cNvCxnSpPr>
          <p:nvPr/>
        </p:nvCxnSpPr>
        <p:spPr bwMode="auto">
          <a:xfrm flipV="1">
            <a:off x="1398588" y="4846638"/>
            <a:ext cx="1587" cy="525462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6877" name="AutoShape 12"/>
          <p:cNvCxnSpPr>
            <a:cxnSpLocks noChangeShapeType="1"/>
            <a:stCxn id="36868" idx="0"/>
            <a:endCxn id="36873" idx="2"/>
          </p:cNvCxnSpPr>
          <p:nvPr/>
        </p:nvCxnSpPr>
        <p:spPr bwMode="auto">
          <a:xfrm flipV="1">
            <a:off x="1398588" y="3722688"/>
            <a:ext cx="1587" cy="293687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6878" name="AutoShape 13"/>
          <p:cNvCxnSpPr>
            <a:cxnSpLocks noChangeShapeType="1"/>
            <a:stCxn id="36874" idx="2"/>
            <a:endCxn id="36872" idx="0"/>
          </p:cNvCxnSpPr>
          <p:nvPr/>
        </p:nvCxnSpPr>
        <p:spPr bwMode="auto">
          <a:xfrm>
            <a:off x="7724775" y="4846638"/>
            <a:ext cx="1588" cy="293687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6879" name="AutoShape 14"/>
          <p:cNvCxnSpPr>
            <a:cxnSpLocks noChangeShapeType="1"/>
            <a:stCxn id="36871" idx="2"/>
            <a:endCxn id="36874" idx="0"/>
          </p:cNvCxnSpPr>
          <p:nvPr/>
        </p:nvCxnSpPr>
        <p:spPr bwMode="auto">
          <a:xfrm>
            <a:off x="7724775" y="3722688"/>
            <a:ext cx="1588" cy="293687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6880" name="AutoShape 15"/>
          <p:cNvCxnSpPr>
            <a:cxnSpLocks noChangeShapeType="1"/>
            <a:stCxn id="36870" idx="3"/>
            <a:endCxn id="36871" idx="0"/>
          </p:cNvCxnSpPr>
          <p:nvPr/>
        </p:nvCxnSpPr>
        <p:spPr bwMode="auto">
          <a:xfrm>
            <a:off x="6605588" y="2093913"/>
            <a:ext cx="1119187" cy="798512"/>
          </a:xfrm>
          <a:prstGeom prst="bentConnector3">
            <a:avLst>
              <a:gd name="adj1" fmla="val 50000"/>
            </a:avLst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6881" name="AutoShape 16"/>
          <p:cNvCxnSpPr>
            <a:cxnSpLocks noChangeShapeType="1"/>
            <a:stCxn id="36869" idx="3"/>
            <a:endCxn id="36870" idx="1"/>
          </p:cNvCxnSpPr>
          <p:nvPr/>
        </p:nvCxnSpPr>
        <p:spPr bwMode="auto">
          <a:xfrm>
            <a:off x="4227513" y="2093913"/>
            <a:ext cx="682625" cy="1587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6882" name="AutoShape 17"/>
          <p:cNvCxnSpPr>
            <a:cxnSpLocks noChangeShapeType="1"/>
            <a:stCxn id="36873" idx="0"/>
            <a:endCxn id="36869" idx="1"/>
          </p:cNvCxnSpPr>
          <p:nvPr/>
        </p:nvCxnSpPr>
        <p:spPr bwMode="auto">
          <a:xfrm flipV="1">
            <a:off x="1398588" y="2093913"/>
            <a:ext cx="1133475" cy="798512"/>
          </a:xfrm>
          <a:prstGeom prst="bentConnector3">
            <a:avLst>
              <a:gd name="adj1" fmla="val 50000"/>
            </a:avLst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6883" name="Rectangle 18"/>
          <p:cNvSpPr>
            <a:spLocks noChangeArrowheads="1"/>
          </p:cNvSpPr>
          <p:nvPr/>
        </p:nvSpPr>
        <p:spPr bwMode="auto">
          <a:xfrm>
            <a:off x="2565400" y="5792788"/>
            <a:ext cx="1695450" cy="830262"/>
          </a:xfrm>
          <a:prstGeom prst="rect">
            <a:avLst/>
          </a:prstGeom>
          <a:solidFill>
            <a:srgbClr val="BBE0E3"/>
          </a:solidFill>
          <a:ln w="38160">
            <a:solidFill>
              <a:srgbClr val="00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Colour Image Processing</a:t>
            </a:r>
          </a:p>
        </p:txBody>
      </p:sp>
      <p:sp>
        <p:nvSpPr>
          <p:cNvPr id="36884" name="Rectangle 19"/>
          <p:cNvSpPr>
            <a:spLocks noChangeArrowheads="1"/>
          </p:cNvSpPr>
          <p:nvPr/>
        </p:nvSpPr>
        <p:spPr bwMode="auto">
          <a:xfrm>
            <a:off x="4808538" y="5792788"/>
            <a:ext cx="1695450" cy="830262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>
                <a:solidFill>
                  <a:srgbClr val="000000"/>
                </a:solidFill>
              </a:rPr>
              <a:t>Image Compression</a:t>
            </a:r>
          </a:p>
        </p:txBody>
      </p:sp>
      <p:pic>
        <p:nvPicPr>
          <p:cNvPr id="36885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95"/>
          <a:stretch>
            <a:fillRect/>
          </a:stretch>
        </p:blipFill>
        <p:spPr bwMode="auto">
          <a:xfrm>
            <a:off x="2316163" y="2801938"/>
            <a:ext cx="4491037" cy="215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2669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7505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Summary</a:t>
            </a:r>
          </a:p>
        </p:txBody>
      </p:sp>
      <p:sp>
        <p:nvSpPr>
          <p:cNvPr id="37891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marL="819150" indent="-284163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3200">
                <a:solidFill>
                  <a:srgbClr val="000000"/>
                </a:solidFill>
              </a:rPr>
              <a:t>We have looked at:</a:t>
            </a:r>
          </a:p>
          <a:p>
            <a:pPr lvl="1" eaLnBrk="1" hangingPunct="1">
              <a:spcBef>
                <a:spcPts val="700"/>
              </a:spcBef>
              <a:buFont typeface="Arial" pitchFamily="34" charset="0"/>
              <a:buChar char="–"/>
            </a:pPr>
            <a:r>
              <a:rPr lang="en-IE" sz="2800">
                <a:solidFill>
                  <a:srgbClr val="000000"/>
                </a:solidFill>
              </a:rPr>
              <a:t>What is a digital image?</a:t>
            </a:r>
          </a:p>
          <a:p>
            <a:pPr lvl="1" eaLnBrk="1" hangingPunct="1">
              <a:spcBef>
                <a:spcPts val="700"/>
              </a:spcBef>
              <a:buFont typeface="Arial" pitchFamily="34" charset="0"/>
              <a:buChar char="–"/>
            </a:pPr>
            <a:r>
              <a:rPr lang="en-IE" sz="2800">
                <a:solidFill>
                  <a:srgbClr val="000000"/>
                </a:solidFill>
              </a:rPr>
              <a:t>What is digital image processing?</a:t>
            </a:r>
          </a:p>
          <a:p>
            <a:pPr lvl="1" eaLnBrk="1" hangingPunct="1">
              <a:spcBef>
                <a:spcPts val="700"/>
              </a:spcBef>
              <a:buFont typeface="Arial" pitchFamily="34" charset="0"/>
              <a:buChar char="–"/>
            </a:pPr>
            <a:r>
              <a:rPr lang="en-IE" sz="2800">
                <a:solidFill>
                  <a:srgbClr val="000000"/>
                </a:solidFill>
              </a:rPr>
              <a:t>History of digital image processing</a:t>
            </a:r>
          </a:p>
          <a:p>
            <a:pPr lvl="1" eaLnBrk="1" hangingPunct="1">
              <a:spcBef>
                <a:spcPts val="700"/>
              </a:spcBef>
              <a:buFont typeface="Arial" pitchFamily="34" charset="0"/>
              <a:buChar char="–"/>
            </a:pPr>
            <a:r>
              <a:rPr lang="en-IE" sz="2800">
                <a:solidFill>
                  <a:srgbClr val="000000"/>
                </a:solidFill>
              </a:rPr>
              <a:t>State of the art examples of digital image processing</a:t>
            </a:r>
          </a:p>
          <a:p>
            <a:pPr lvl="1" eaLnBrk="1" hangingPunct="1">
              <a:spcBef>
                <a:spcPts val="700"/>
              </a:spcBef>
              <a:buFont typeface="Arial" pitchFamily="34" charset="0"/>
              <a:buChar char="–"/>
            </a:pPr>
            <a:r>
              <a:rPr lang="en-IE" sz="2800">
                <a:solidFill>
                  <a:srgbClr val="000000"/>
                </a:solidFill>
              </a:rPr>
              <a:t>Key stages in digital image processing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endParaRPr lang="en-IE" sz="2800">
              <a:solidFill>
                <a:srgbClr val="00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4958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Contents</a:t>
            </a:r>
          </a:p>
        </p:txBody>
      </p:sp>
      <p:sp>
        <p:nvSpPr>
          <p:cNvPr id="38915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3200">
                <a:solidFill>
                  <a:srgbClr val="000000"/>
                </a:solidFill>
              </a:rPr>
              <a:t>This lecture will cover:</a:t>
            </a:r>
          </a:p>
          <a:p>
            <a:pPr marL="0" lvl="1" indent="0" eaLnBrk="1" hangingPunct="1">
              <a:spcBef>
                <a:spcPts val="700"/>
              </a:spcBef>
              <a:buClrTx/>
              <a:buFontTx/>
              <a:buNone/>
            </a:pPr>
            <a:r>
              <a:rPr lang="en-IE" sz="2800">
                <a:solidFill>
                  <a:srgbClr val="000000"/>
                </a:solidFill>
              </a:rPr>
              <a:t>Light and the electromagnetic spectrum</a:t>
            </a:r>
          </a:p>
          <a:p>
            <a:pPr marL="0" lvl="1" indent="0" eaLnBrk="1" hangingPunct="1">
              <a:spcBef>
                <a:spcPts val="700"/>
              </a:spcBef>
              <a:buClrTx/>
              <a:buFontTx/>
              <a:buNone/>
            </a:pPr>
            <a:r>
              <a:rPr lang="en-IE" sz="2800">
                <a:solidFill>
                  <a:srgbClr val="000000"/>
                </a:solidFill>
              </a:rPr>
              <a:t>Image representation</a:t>
            </a:r>
          </a:p>
          <a:p>
            <a:pPr marL="0" lvl="1" indent="0" eaLnBrk="1" hangingPunct="1">
              <a:spcBef>
                <a:spcPts val="700"/>
              </a:spcBef>
              <a:buClrTx/>
              <a:buFontTx/>
              <a:buNone/>
            </a:pPr>
            <a:r>
              <a:rPr lang="en-IE" sz="2800">
                <a:solidFill>
                  <a:srgbClr val="000000"/>
                </a:solidFill>
              </a:rPr>
              <a:t>Image sensing and acquisition</a:t>
            </a:r>
          </a:p>
          <a:p>
            <a:pPr marL="0" lvl="1" indent="0" eaLnBrk="1" hangingPunct="1">
              <a:spcBef>
                <a:spcPts val="700"/>
              </a:spcBef>
              <a:buClrTx/>
              <a:buFontTx/>
              <a:buNone/>
            </a:pPr>
            <a:r>
              <a:rPr lang="en-IE" sz="2800">
                <a:solidFill>
                  <a:srgbClr val="000000"/>
                </a:solidFill>
              </a:rPr>
              <a:t>Sampling, quantisation and resolution</a:t>
            </a:r>
          </a:p>
          <a:p>
            <a:pPr marL="0" lvl="1" indent="0" eaLnBrk="1" hangingPunct="1">
              <a:spcBef>
                <a:spcPts val="700"/>
              </a:spcBef>
              <a:buClrTx/>
              <a:buFontTx/>
              <a:buNone/>
            </a:pPr>
            <a:endParaRPr lang="en-IE" sz="2800">
              <a:solidFill>
                <a:srgbClr val="00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319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3600">
                <a:solidFill>
                  <a:srgbClr val="FFFFFF"/>
                </a:solidFill>
              </a:rPr>
              <a:t>Brightness Adaptation &amp; Discrimination</a:t>
            </a:r>
          </a:p>
        </p:txBody>
      </p:sp>
      <p:sp>
        <p:nvSpPr>
          <p:cNvPr id="39939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3200">
                <a:solidFill>
                  <a:srgbClr val="000000"/>
                </a:solidFill>
              </a:rPr>
              <a:t>The human visual system can perceive approximately 10</a:t>
            </a:r>
            <a:r>
              <a:rPr lang="en-IE" sz="3200" baseline="30000">
                <a:solidFill>
                  <a:srgbClr val="000000"/>
                </a:solidFill>
              </a:rPr>
              <a:t>10</a:t>
            </a:r>
            <a:r>
              <a:rPr lang="en-IE" sz="3200">
                <a:solidFill>
                  <a:srgbClr val="000000"/>
                </a:solidFill>
              </a:rPr>
              <a:t> different light intensity levels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3200">
                <a:solidFill>
                  <a:srgbClr val="000000"/>
                </a:solidFill>
              </a:rPr>
              <a:t>However, at any one time we can only discriminate between a much smaller number – </a:t>
            </a:r>
            <a:r>
              <a:rPr lang="en-IE" sz="3200" i="1">
                <a:solidFill>
                  <a:srgbClr val="000000"/>
                </a:solidFill>
              </a:rPr>
              <a:t>brightness adaptation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3200">
                <a:solidFill>
                  <a:srgbClr val="000000"/>
                </a:solidFill>
              </a:rPr>
              <a:t>Similarly, the </a:t>
            </a:r>
            <a:r>
              <a:rPr lang="en-IE" sz="3200" i="1">
                <a:solidFill>
                  <a:srgbClr val="000000"/>
                </a:solidFill>
              </a:rPr>
              <a:t>perceived intensity</a:t>
            </a:r>
            <a:r>
              <a:rPr lang="en-IE" sz="3200">
                <a:solidFill>
                  <a:srgbClr val="000000"/>
                </a:solidFill>
              </a:rPr>
              <a:t> of a region is related to the light intensities of the regions surrounding it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091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3600">
                <a:solidFill>
                  <a:srgbClr val="FFFFFF"/>
                </a:solidFill>
              </a:rPr>
              <a:t>Brightness Adaptation &amp; Discrimination (cont…)</a:t>
            </a:r>
          </a:p>
        </p:txBody>
      </p:sp>
      <p:grpSp>
        <p:nvGrpSpPr>
          <p:cNvPr id="40963" name="Group 2"/>
          <p:cNvGrpSpPr>
            <a:grpSpLocks/>
          </p:cNvGrpSpPr>
          <p:nvPr/>
        </p:nvGrpSpPr>
        <p:grpSpPr bwMode="auto">
          <a:xfrm>
            <a:off x="1473200" y="1365250"/>
            <a:ext cx="6149975" cy="5264150"/>
            <a:chOff x="928" y="860"/>
            <a:chExt cx="3874" cy="3316"/>
          </a:xfrm>
        </p:grpSpPr>
        <p:pic>
          <p:nvPicPr>
            <p:cNvPr id="4096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799" b="55061"/>
            <a:stretch>
              <a:fillRect/>
            </a:stretch>
          </p:blipFill>
          <p:spPr bwMode="auto">
            <a:xfrm>
              <a:off x="970" y="942"/>
              <a:ext cx="3714" cy="26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r="43799" b="55061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40969" name="Rectangle 4"/>
            <p:cNvSpPr>
              <a:spLocks noChangeArrowheads="1"/>
            </p:cNvSpPr>
            <p:nvPr/>
          </p:nvSpPr>
          <p:spPr bwMode="auto">
            <a:xfrm>
              <a:off x="928" y="860"/>
              <a:ext cx="3874" cy="2790"/>
            </a:xfrm>
            <a:prstGeom prst="rect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70" name="Rectangle 5"/>
            <p:cNvSpPr>
              <a:spLocks noChangeArrowheads="1"/>
            </p:cNvSpPr>
            <p:nvPr/>
          </p:nvSpPr>
          <p:spPr bwMode="auto">
            <a:xfrm>
              <a:off x="928" y="3654"/>
              <a:ext cx="3874" cy="522"/>
            </a:xfrm>
            <a:prstGeom prst="rect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800">
                  <a:solidFill>
                    <a:srgbClr val="000000"/>
                  </a:solidFill>
                </a:rPr>
                <a:t>An example of Mach bands</a:t>
              </a:r>
            </a:p>
          </p:txBody>
        </p:sp>
      </p:grpSp>
      <p:pic>
        <p:nvPicPr>
          <p:cNvPr id="4096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1420813"/>
            <a:ext cx="5980113" cy="429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40965" name="Group 7"/>
          <p:cNvGrpSpPr>
            <a:grpSpLocks/>
          </p:cNvGrpSpPr>
          <p:nvPr/>
        </p:nvGrpSpPr>
        <p:grpSpPr bwMode="auto">
          <a:xfrm>
            <a:off x="-3175" y="1631950"/>
            <a:ext cx="254000" cy="5222875"/>
            <a:chOff x="-2" y="1028"/>
            <a:chExt cx="160" cy="3290"/>
          </a:xfrm>
        </p:grpSpPr>
        <p:pic>
          <p:nvPicPr>
            <p:cNvPr id="40966" name="Picture 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40967" name="Rectangle 9"/>
            <p:cNvSpPr>
              <a:spLocks noChangeArrowheads="1"/>
            </p:cNvSpPr>
            <p:nvPr/>
          </p:nvSpPr>
          <p:spPr bwMode="auto">
            <a:xfrm rot="-5400000">
              <a:off x="-1507" y="2535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1982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3600">
                <a:solidFill>
                  <a:srgbClr val="FFFFFF"/>
                </a:solidFill>
              </a:rPr>
              <a:t>Brightness Adaptation &amp; Discrimination (cont…)</a:t>
            </a:r>
          </a:p>
        </p:txBody>
      </p:sp>
      <p:grpSp>
        <p:nvGrpSpPr>
          <p:cNvPr id="41987" name="Group 2"/>
          <p:cNvGrpSpPr>
            <a:grpSpLocks/>
          </p:cNvGrpSpPr>
          <p:nvPr/>
        </p:nvGrpSpPr>
        <p:grpSpPr bwMode="auto">
          <a:xfrm>
            <a:off x="-3175" y="1631950"/>
            <a:ext cx="254000" cy="5222875"/>
            <a:chOff x="-2" y="1028"/>
            <a:chExt cx="160" cy="3290"/>
          </a:xfrm>
        </p:grpSpPr>
        <p:pic>
          <p:nvPicPr>
            <p:cNvPr id="41989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41990" name="Rectangle 4"/>
            <p:cNvSpPr>
              <a:spLocks noChangeArrowheads="1"/>
            </p:cNvSpPr>
            <p:nvPr/>
          </p:nvSpPr>
          <p:spPr bwMode="auto">
            <a:xfrm rot="-5400000">
              <a:off x="-1507" y="2535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  <p:pic>
        <p:nvPicPr>
          <p:cNvPr id="41988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613" y="1357313"/>
            <a:ext cx="4681537" cy="528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3727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Contents</a:t>
            </a:r>
          </a:p>
        </p:txBody>
      </p:sp>
      <p:sp>
        <p:nvSpPr>
          <p:cNvPr id="6147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marL="819150" indent="-284163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3200">
                <a:solidFill>
                  <a:srgbClr val="000000"/>
                </a:solidFill>
              </a:rPr>
              <a:t>This lecture will cover:</a:t>
            </a:r>
          </a:p>
          <a:p>
            <a:pPr lvl="1" eaLnBrk="1" hangingPunct="1">
              <a:spcBef>
                <a:spcPts val="700"/>
              </a:spcBef>
              <a:buFont typeface="Arial" pitchFamily="34" charset="0"/>
              <a:buChar char="–"/>
            </a:pPr>
            <a:r>
              <a:rPr lang="en-IE" sz="2800">
                <a:solidFill>
                  <a:srgbClr val="000000"/>
                </a:solidFill>
              </a:rPr>
              <a:t>What is a digital image?</a:t>
            </a:r>
          </a:p>
          <a:p>
            <a:pPr lvl="1" eaLnBrk="1" hangingPunct="1">
              <a:spcBef>
                <a:spcPts val="700"/>
              </a:spcBef>
              <a:buFont typeface="Arial" pitchFamily="34" charset="0"/>
              <a:buChar char="–"/>
            </a:pPr>
            <a:r>
              <a:rPr lang="en-IE" sz="2800">
                <a:solidFill>
                  <a:srgbClr val="000000"/>
                </a:solidFill>
              </a:rPr>
              <a:t>What is digital image processing?</a:t>
            </a:r>
          </a:p>
          <a:p>
            <a:pPr lvl="1" eaLnBrk="1" hangingPunct="1">
              <a:spcBef>
                <a:spcPts val="700"/>
              </a:spcBef>
              <a:buFont typeface="Arial" pitchFamily="34" charset="0"/>
              <a:buChar char="–"/>
            </a:pPr>
            <a:r>
              <a:rPr lang="en-IE" sz="2800">
                <a:solidFill>
                  <a:srgbClr val="000000"/>
                </a:solidFill>
              </a:rPr>
              <a:t>History of digital image processing</a:t>
            </a:r>
          </a:p>
          <a:p>
            <a:pPr lvl="1" eaLnBrk="1" hangingPunct="1">
              <a:spcBef>
                <a:spcPts val="700"/>
              </a:spcBef>
              <a:buFont typeface="Arial" pitchFamily="34" charset="0"/>
              <a:buChar char="–"/>
            </a:pPr>
            <a:r>
              <a:rPr lang="en-IE" sz="2800">
                <a:solidFill>
                  <a:srgbClr val="000000"/>
                </a:solidFill>
              </a:rPr>
              <a:t>State of the art examples of digital image processing</a:t>
            </a:r>
          </a:p>
          <a:p>
            <a:pPr lvl="1" eaLnBrk="1" hangingPunct="1">
              <a:spcBef>
                <a:spcPts val="700"/>
              </a:spcBef>
              <a:buFont typeface="Arial" pitchFamily="34" charset="0"/>
              <a:buChar char="–"/>
            </a:pPr>
            <a:r>
              <a:rPr lang="en-IE" sz="2800">
                <a:solidFill>
                  <a:srgbClr val="000000"/>
                </a:solidFill>
              </a:rPr>
              <a:t>Key stages in digital image processing</a:t>
            </a:r>
          </a:p>
          <a:p>
            <a:pPr lvl="1" eaLnBrk="1" hangingPunct="1">
              <a:spcBef>
                <a:spcPts val="700"/>
              </a:spcBef>
              <a:buFont typeface="Arial" pitchFamily="34" charset="0"/>
              <a:buChar char="–"/>
            </a:pPr>
            <a:r>
              <a:rPr lang="en-IE" sz="2800">
                <a:solidFill>
                  <a:srgbClr val="000000"/>
                </a:solidFill>
              </a:rPr>
              <a:t>Sampling and Quantization</a:t>
            </a:r>
          </a:p>
          <a:p>
            <a:pPr lvl="1" eaLnBrk="1" hangingPunct="1">
              <a:spcBef>
                <a:spcPts val="700"/>
              </a:spcBef>
              <a:buFont typeface="Arial" pitchFamily="34" charset="0"/>
              <a:buChar char="–"/>
            </a:pPr>
            <a:r>
              <a:rPr lang="en-IE" sz="2800">
                <a:solidFill>
                  <a:srgbClr val="000000"/>
                </a:solidFill>
              </a:rPr>
              <a:t>Relationship between Pixels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422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3600">
                <a:solidFill>
                  <a:srgbClr val="FFFFFF"/>
                </a:solidFill>
              </a:rPr>
              <a:t>Brightness Adaptation &amp; Discrimination (cont…)</a:t>
            </a:r>
          </a:p>
        </p:txBody>
      </p:sp>
      <p:grpSp>
        <p:nvGrpSpPr>
          <p:cNvPr id="43011" name="Group 2"/>
          <p:cNvGrpSpPr>
            <a:grpSpLocks/>
          </p:cNvGrpSpPr>
          <p:nvPr/>
        </p:nvGrpSpPr>
        <p:grpSpPr bwMode="auto">
          <a:xfrm>
            <a:off x="376238" y="2063750"/>
            <a:ext cx="8361362" cy="3554413"/>
            <a:chOff x="237" y="1300"/>
            <a:chExt cx="5267" cy="2239"/>
          </a:xfrm>
        </p:grpSpPr>
        <p:pic>
          <p:nvPicPr>
            <p:cNvPr id="4301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031"/>
            <a:stretch>
              <a:fillRect/>
            </a:stretch>
          </p:blipFill>
          <p:spPr bwMode="auto">
            <a:xfrm>
              <a:off x="293" y="1348"/>
              <a:ext cx="5198" cy="17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b="32031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43016" name="Rectangle 4"/>
            <p:cNvSpPr>
              <a:spLocks noChangeArrowheads="1"/>
            </p:cNvSpPr>
            <p:nvPr/>
          </p:nvSpPr>
          <p:spPr bwMode="auto">
            <a:xfrm>
              <a:off x="237" y="1300"/>
              <a:ext cx="5267" cy="1799"/>
            </a:xfrm>
            <a:prstGeom prst="rect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17" name="Rectangle 5"/>
            <p:cNvSpPr>
              <a:spLocks noChangeArrowheads="1"/>
            </p:cNvSpPr>
            <p:nvPr/>
          </p:nvSpPr>
          <p:spPr bwMode="auto">
            <a:xfrm>
              <a:off x="237" y="3103"/>
              <a:ext cx="5267" cy="436"/>
            </a:xfrm>
            <a:prstGeom prst="rect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800">
                  <a:solidFill>
                    <a:srgbClr val="000000"/>
                  </a:solidFill>
                </a:rPr>
                <a:t>An example of </a:t>
              </a:r>
              <a:r>
                <a:rPr lang="en-IE" sz="1800" i="1">
                  <a:solidFill>
                    <a:srgbClr val="000000"/>
                  </a:solidFill>
                </a:rPr>
                <a:t>simultaneous contrast</a:t>
              </a:r>
            </a:p>
          </p:txBody>
        </p:sp>
      </p:grpSp>
      <p:grpSp>
        <p:nvGrpSpPr>
          <p:cNvPr id="43012" name="Group 6"/>
          <p:cNvGrpSpPr>
            <a:grpSpLocks/>
          </p:cNvGrpSpPr>
          <p:nvPr/>
        </p:nvGrpSpPr>
        <p:grpSpPr bwMode="auto">
          <a:xfrm>
            <a:off x="-3175" y="1631950"/>
            <a:ext cx="254000" cy="5222875"/>
            <a:chOff x="-2" y="1028"/>
            <a:chExt cx="160" cy="3290"/>
          </a:xfrm>
        </p:grpSpPr>
        <p:pic>
          <p:nvPicPr>
            <p:cNvPr id="43013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43014" name="Rectangle 8"/>
            <p:cNvSpPr>
              <a:spLocks noChangeArrowheads="1"/>
            </p:cNvSpPr>
            <p:nvPr/>
          </p:nvSpPr>
          <p:spPr bwMode="auto">
            <a:xfrm rot="-5400000">
              <a:off x="-1507" y="2535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124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Optical Illusions</a:t>
            </a: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457200" y="1397000"/>
            <a:ext cx="3363913" cy="544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3200">
                <a:solidFill>
                  <a:srgbClr val="000000"/>
                </a:solidFill>
              </a:rPr>
              <a:t>Our visual systems play lots of interesting tricks on us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endParaRPr lang="en-IE" sz="3200">
              <a:solidFill>
                <a:srgbClr val="000000"/>
              </a:solidFill>
            </a:endParaRPr>
          </a:p>
        </p:txBody>
      </p:sp>
      <p:pic>
        <p:nvPicPr>
          <p:cNvPr id="4403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2"/>
          <a:stretch>
            <a:fillRect/>
          </a:stretch>
        </p:blipFill>
        <p:spPr bwMode="auto">
          <a:xfrm>
            <a:off x="3817938" y="1470025"/>
            <a:ext cx="5153025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941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9323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3600">
                <a:solidFill>
                  <a:srgbClr val="FFFFFF"/>
                </a:solidFill>
              </a:rPr>
              <a:t>Light And The Electromagnetic Spectrum</a:t>
            </a:r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3200">
                <a:solidFill>
                  <a:srgbClr val="000000"/>
                </a:solidFill>
              </a:rPr>
              <a:t>Light is just a particular part of the electromagnetic spectrum that can be sensed by the human eye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3200">
                <a:solidFill>
                  <a:srgbClr val="000000"/>
                </a:solidFill>
              </a:rPr>
              <a:t>The electromagnetic spectrum is split up according to the wavelengths of different forms of energy</a:t>
            </a:r>
          </a:p>
        </p:txBody>
      </p:sp>
      <p:pic>
        <p:nvPicPr>
          <p:cNvPr id="4506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643"/>
          <a:stretch>
            <a:fillRect/>
          </a:stretch>
        </p:blipFill>
        <p:spPr bwMode="auto">
          <a:xfrm>
            <a:off x="806450" y="4529138"/>
            <a:ext cx="7442200" cy="200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2264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5345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Reflected Light</a:t>
            </a:r>
          </a:p>
        </p:txBody>
      </p:sp>
      <p:sp>
        <p:nvSpPr>
          <p:cNvPr id="46083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3200">
                <a:solidFill>
                  <a:srgbClr val="000000"/>
                </a:solidFill>
              </a:rPr>
              <a:t>The colours that we perceive are determined by the nature of the light reflected from an object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3200">
                <a:solidFill>
                  <a:srgbClr val="000000"/>
                </a:solidFill>
              </a:rPr>
              <a:t>For example, if white </a:t>
            </a:r>
            <a:br>
              <a:rPr lang="en-IE" sz="3200">
                <a:solidFill>
                  <a:srgbClr val="000000"/>
                </a:solidFill>
              </a:rPr>
            </a:br>
            <a:r>
              <a:rPr lang="en-IE" sz="3200">
                <a:solidFill>
                  <a:srgbClr val="000000"/>
                </a:solidFill>
              </a:rPr>
              <a:t>light is shone onto a </a:t>
            </a:r>
            <a:br>
              <a:rPr lang="en-IE" sz="3200">
                <a:solidFill>
                  <a:srgbClr val="000000"/>
                </a:solidFill>
              </a:rPr>
            </a:br>
            <a:r>
              <a:rPr lang="en-IE" sz="3200">
                <a:solidFill>
                  <a:srgbClr val="000000"/>
                </a:solidFill>
              </a:rPr>
              <a:t>green object most </a:t>
            </a:r>
            <a:br>
              <a:rPr lang="en-IE" sz="3200">
                <a:solidFill>
                  <a:srgbClr val="000000"/>
                </a:solidFill>
              </a:rPr>
            </a:br>
            <a:r>
              <a:rPr lang="en-IE" sz="3200">
                <a:solidFill>
                  <a:srgbClr val="000000"/>
                </a:solidFill>
              </a:rPr>
              <a:t>wavelengths are </a:t>
            </a:r>
            <a:br>
              <a:rPr lang="en-IE" sz="3200">
                <a:solidFill>
                  <a:srgbClr val="000000"/>
                </a:solidFill>
              </a:rPr>
            </a:br>
            <a:r>
              <a:rPr lang="en-IE" sz="3200">
                <a:solidFill>
                  <a:srgbClr val="000000"/>
                </a:solidFill>
              </a:rPr>
              <a:t>absorbed, while green </a:t>
            </a:r>
            <a:br>
              <a:rPr lang="en-IE" sz="3200">
                <a:solidFill>
                  <a:srgbClr val="000000"/>
                </a:solidFill>
              </a:rPr>
            </a:br>
            <a:r>
              <a:rPr lang="en-IE" sz="3200">
                <a:solidFill>
                  <a:srgbClr val="000000"/>
                </a:solidFill>
              </a:rPr>
              <a:t>light is reflected from </a:t>
            </a:r>
            <a:br>
              <a:rPr lang="en-IE" sz="3200">
                <a:solidFill>
                  <a:srgbClr val="000000"/>
                </a:solidFill>
              </a:rPr>
            </a:br>
            <a:r>
              <a:rPr lang="en-IE" sz="3200">
                <a:solidFill>
                  <a:srgbClr val="000000"/>
                </a:solidFill>
              </a:rPr>
              <a:t>the object</a:t>
            </a:r>
          </a:p>
        </p:txBody>
      </p:sp>
      <p:sp>
        <p:nvSpPr>
          <p:cNvPr id="46084" name="AutoShape 3"/>
          <p:cNvSpPr>
            <a:spLocks noChangeArrowheads="1"/>
          </p:cNvSpPr>
          <p:nvPr/>
        </p:nvSpPr>
        <p:spPr bwMode="auto">
          <a:xfrm>
            <a:off x="7402513" y="3422650"/>
            <a:ext cx="1012825" cy="2303463"/>
          </a:xfrm>
          <a:prstGeom prst="can">
            <a:avLst>
              <a:gd name="adj" fmla="val 56857"/>
            </a:avLst>
          </a:prstGeom>
          <a:gradFill rotWithShape="0">
            <a:gsLst>
              <a:gs pos="0">
                <a:srgbClr val="185E18"/>
              </a:gs>
              <a:gs pos="100000">
                <a:srgbClr val="33CC33"/>
              </a:gs>
            </a:gsLst>
            <a:lin ang="10800000" scaled="1"/>
          </a:gra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52" name="AutoShape 4"/>
          <p:cNvSpPr>
            <a:spLocks noChangeArrowheads="1"/>
          </p:cNvSpPr>
          <p:nvPr/>
        </p:nvSpPr>
        <p:spPr bwMode="auto">
          <a:xfrm rot="1200000">
            <a:off x="5562600" y="3690938"/>
            <a:ext cx="1876425" cy="701675"/>
          </a:xfrm>
          <a:prstGeom prst="rightArrow">
            <a:avLst>
              <a:gd name="adj1" fmla="val 50000"/>
              <a:gd name="adj2" fmla="val 66855"/>
            </a:avLst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200">
                <a:solidFill>
                  <a:srgbClr val="000000"/>
                </a:solidFill>
              </a:rPr>
              <a:t>White Light</a:t>
            </a:r>
          </a:p>
        </p:txBody>
      </p:sp>
      <p:sp>
        <p:nvSpPr>
          <p:cNvPr id="53253" name="AutoShape 5"/>
          <p:cNvSpPr>
            <a:spLocks noChangeArrowheads="1"/>
          </p:cNvSpPr>
          <p:nvPr/>
        </p:nvSpPr>
        <p:spPr bwMode="auto">
          <a:xfrm>
            <a:off x="6945313" y="3902075"/>
            <a:ext cx="1239837" cy="1239838"/>
          </a:xfrm>
          <a:prstGeom prst="irregularSeal1">
            <a:avLst/>
          </a:prstGeom>
          <a:gradFill rotWithShape="0">
            <a:gsLst>
              <a:gs pos="0">
                <a:srgbClr val="3366FF"/>
              </a:gs>
              <a:gs pos="100000">
                <a:srgbClr val="FF3399"/>
              </a:gs>
            </a:gsLst>
            <a:lin ang="5400000" scaled="1"/>
          </a:gra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200">
                <a:solidFill>
                  <a:srgbClr val="000000"/>
                </a:solidFill>
              </a:rPr>
              <a:t>Colours Absorbed</a:t>
            </a:r>
          </a:p>
        </p:txBody>
      </p:sp>
      <p:sp>
        <p:nvSpPr>
          <p:cNvPr id="53254" name="AutoShape 6"/>
          <p:cNvSpPr>
            <a:spLocks noChangeArrowheads="1"/>
          </p:cNvSpPr>
          <p:nvPr/>
        </p:nvSpPr>
        <p:spPr bwMode="auto">
          <a:xfrm rot="-780000">
            <a:off x="5549900" y="4675188"/>
            <a:ext cx="1811338" cy="701675"/>
          </a:xfrm>
          <a:prstGeom prst="leftArrow">
            <a:avLst>
              <a:gd name="adj1" fmla="val 50000"/>
              <a:gd name="adj2" fmla="val 64536"/>
            </a:avLst>
          </a:prstGeom>
          <a:solidFill>
            <a:srgbClr val="33CC33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200">
                <a:solidFill>
                  <a:srgbClr val="000000"/>
                </a:solidFill>
              </a:rPr>
              <a:t>Green Light</a:t>
            </a:r>
          </a:p>
        </p:txBody>
      </p:sp>
      <p:sp>
        <p:nvSpPr>
          <p:cNvPr id="53255" name="AutoShape 7"/>
          <p:cNvSpPr>
            <a:spLocks noChangeArrowheads="1"/>
          </p:cNvSpPr>
          <p:nvPr/>
        </p:nvSpPr>
        <p:spPr bwMode="auto">
          <a:xfrm rot="-300000">
            <a:off x="5006975" y="3152775"/>
            <a:ext cx="800100" cy="946150"/>
          </a:xfrm>
          <a:prstGeom prst="irregularSeal2">
            <a:avLst/>
          </a:prstGeom>
          <a:gradFill rotWithShape="0">
            <a:gsLst>
              <a:gs pos="0">
                <a:srgbClr val="D1C39F"/>
              </a:gs>
              <a:gs pos="100000">
                <a:srgbClr val="FFEFD1"/>
              </a:gs>
            </a:gsLst>
            <a:path path="shape">
              <a:fillToRect l="50000" t="50000" r="50000" b="50000"/>
            </a:path>
          </a:gra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9" name="AutoShape 8"/>
          <p:cNvSpPr>
            <a:spLocks noChangeArrowheads="1"/>
          </p:cNvSpPr>
          <p:nvPr/>
        </p:nvSpPr>
        <p:spPr bwMode="auto">
          <a:xfrm rot="6480000">
            <a:off x="4867275" y="3168650"/>
            <a:ext cx="506413" cy="76041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3556 w 21600"/>
              <a:gd name="T13" fmla="*/ 2188 h 21600"/>
              <a:gd name="T14" fmla="*/ 18277 w 21600"/>
              <a:gd name="T15" fmla="*/ 928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0825" y="21723"/>
                </a:moveTo>
                <a:lnTo>
                  <a:pt x="11215" y="21723"/>
                </a:lnTo>
                <a:lnTo>
                  <a:pt x="11552" y="21688"/>
                </a:lnTo>
                <a:lnTo>
                  <a:pt x="11916" y="21617"/>
                </a:lnTo>
                <a:lnTo>
                  <a:pt x="12253" y="21547"/>
                </a:lnTo>
                <a:lnTo>
                  <a:pt x="12617" y="21441"/>
                </a:lnTo>
                <a:lnTo>
                  <a:pt x="12902" y="21317"/>
                </a:lnTo>
                <a:lnTo>
                  <a:pt x="13162" y="21176"/>
                </a:lnTo>
                <a:lnTo>
                  <a:pt x="13396" y="21000"/>
                </a:lnTo>
                <a:lnTo>
                  <a:pt x="13655" y="20841"/>
                </a:lnTo>
                <a:lnTo>
                  <a:pt x="13863" y="20629"/>
                </a:lnTo>
                <a:lnTo>
                  <a:pt x="14045" y="20435"/>
                </a:lnTo>
                <a:lnTo>
                  <a:pt x="14200" y="20223"/>
                </a:lnTo>
                <a:lnTo>
                  <a:pt x="14356" y="19994"/>
                </a:lnTo>
                <a:lnTo>
                  <a:pt x="14460" y="19747"/>
                </a:lnTo>
                <a:lnTo>
                  <a:pt x="14512" y="19482"/>
                </a:lnTo>
                <a:lnTo>
                  <a:pt x="14512" y="19235"/>
                </a:lnTo>
                <a:lnTo>
                  <a:pt x="14512" y="19147"/>
                </a:lnTo>
                <a:lnTo>
                  <a:pt x="14512" y="18900"/>
                </a:lnTo>
                <a:lnTo>
                  <a:pt x="14512" y="18529"/>
                </a:lnTo>
                <a:lnTo>
                  <a:pt x="14512" y="18052"/>
                </a:lnTo>
                <a:lnTo>
                  <a:pt x="14512" y="17505"/>
                </a:lnTo>
                <a:lnTo>
                  <a:pt x="14512" y="16976"/>
                </a:lnTo>
                <a:lnTo>
                  <a:pt x="14512" y="16464"/>
                </a:lnTo>
                <a:lnTo>
                  <a:pt x="14512" y="15952"/>
                </a:lnTo>
                <a:lnTo>
                  <a:pt x="14512" y="15758"/>
                </a:lnTo>
                <a:lnTo>
                  <a:pt x="14616" y="15547"/>
                </a:lnTo>
                <a:lnTo>
                  <a:pt x="14694" y="15352"/>
                </a:lnTo>
                <a:lnTo>
                  <a:pt x="14798" y="15141"/>
                </a:lnTo>
                <a:lnTo>
                  <a:pt x="15161" y="14735"/>
                </a:lnTo>
                <a:lnTo>
                  <a:pt x="15602" y="14329"/>
                </a:lnTo>
                <a:lnTo>
                  <a:pt x="16745" y="13552"/>
                </a:lnTo>
                <a:lnTo>
                  <a:pt x="18043" y="12670"/>
                </a:lnTo>
                <a:lnTo>
                  <a:pt x="18744" y="12194"/>
                </a:lnTo>
                <a:lnTo>
                  <a:pt x="19341" y="11647"/>
                </a:lnTo>
                <a:lnTo>
                  <a:pt x="19938" y="11099"/>
                </a:lnTo>
                <a:lnTo>
                  <a:pt x="20483" y="10464"/>
                </a:lnTo>
                <a:lnTo>
                  <a:pt x="20743" y="10164"/>
                </a:lnTo>
                <a:lnTo>
                  <a:pt x="20950" y="9794"/>
                </a:lnTo>
                <a:lnTo>
                  <a:pt x="21132" y="9441"/>
                </a:lnTo>
                <a:lnTo>
                  <a:pt x="21288" y="9035"/>
                </a:lnTo>
                <a:lnTo>
                  <a:pt x="21444" y="8664"/>
                </a:lnTo>
                <a:lnTo>
                  <a:pt x="21548" y="8223"/>
                </a:lnTo>
                <a:lnTo>
                  <a:pt x="21600" y="7782"/>
                </a:lnTo>
                <a:lnTo>
                  <a:pt x="21600" y="7341"/>
                </a:lnTo>
                <a:lnTo>
                  <a:pt x="21600" y="6935"/>
                </a:lnTo>
                <a:lnTo>
                  <a:pt x="21548" y="6564"/>
                </a:lnTo>
                <a:lnTo>
                  <a:pt x="21496" y="6229"/>
                </a:lnTo>
                <a:lnTo>
                  <a:pt x="21392" y="5858"/>
                </a:lnTo>
                <a:lnTo>
                  <a:pt x="21288" y="5523"/>
                </a:lnTo>
                <a:lnTo>
                  <a:pt x="21132" y="5135"/>
                </a:lnTo>
                <a:lnTo>
                  <a:pt x="20950" y="4800"/>
                </a:lnTo>
                <a:lnTo>
                  <a:pt x="20743" y="4464"/>
                </a:lnTo>
                <a:lnTo>
                  <a:pt x="20535" y="4164"/>
                </a:lnTo>
                <a:lnTo>
                  <a:pt x="20301" y="3847"/>
                </a:lnTo>
                <a:lnTo>
                  <a:pt x="20042" y="3547"/>
                </a:lnTo>
                <a:lnTo>
                  <a:pt x="19782" y="3247"/>
                </a:lnTo>
                <a:lnTo>
                  <a:pt x="19133" y="2664"/>
                </a:lnTo>
                <a:lnTo>
                  <a:pt x="18458" y="2152"/>
                </a:lnTo>
                <a:lnTo>
                  <a:pt x="17705" y="1694"/>
                </a:lnTo>
                <a:lnTo>
                  <a:pt x="16849" y="1252"/>
                </a:lnTo>
                <a:lnTo>
                  <a:pt x="16407" y="1076"/>
                </a:lnTo>
                <a:lnTo>
                  <a:pt x="15940" y="900"/>
                </a:lnTo>
                <a:lnTo>
                  <a:pt x="15499" y="741"/>
                </a:lnTo>
                <a:lnTo>
                  <a:pt x="15057" y="600"/>
                </a:lnTo>
                <a:lnTo>
                  <a:pt x="14564" y="458"/>
                </a:lnTo>
                <a:lnTo>
                  <a:pt x="14045" y="335"/>
                </a:lnTo>
                <a:lnTo>
                  <a:pt x="13500" y="229"/>
                </a:lnTo>
                <a:lnTo>
                  <a:pt x="13006" y="158"/>
                </a:lnTo>
                <a:lnTo>
                  <a:pt x="12461" y="88"/>
                </a:lnTo>
                <a:lnTo>
                  <a:pt x="11968" y="52"/>
                </a:lnTo>
                <a:lnTo>
                  <a:pt x="11423" y="17"/>
                </a:lnTo>
                <a:lnTo>
                  <a:pt x="10825" y="17"/>
                </a:lnTo>
                <a:lnTo>
                  <a:pt x="10254" y="17"/>
                </a:lnTo>
                <a:lnTo>
                  <a:pt x="9709" y="52"/>
                </a:lnTo>
                <a:lnTo>
                  <a:pt x="9216" y="88"/>
                </a:lnTo>
                <a:lnTo>
                  <a:pt x="8671" y="158"/>
                </a:lnTo>
                <a:lnTo>
                  <a:pt x="8177" y="229"/>
                </a:lnTo>
                <a:lnTo>
                  <a:pt x="7632" y="335"/>
                </a:lnTo>
                <a:lnTo>
                  <a:pt x="7113" y="458"/>
                </a:lnTo>
                <a:lnTo>
                  <a:pt x="6620" y="600"/>
                </a:lnTo>
                <a:lnTo>
                  <a:pt x="6178" y="741"/>
                </a:lnTo>
                <a:lnTo>
                  <a:pt x="5737" y="900"/>
                </a:lnTo>
                <a:lnTo>
                  <a:pt x="5270" y="1076"/>
                </a:lnTo>
                <a:lnTo>
                  <a:pt x="4828" y="1252"/>
                </a:lnTo>
                <a:lnTo>
                  <a:pt x="3972" y="1694"/>
                </a:lnTo>
                <a:lnTo>
                  <a:pt x="3219" y="2152"/>
                </a:lnTo>
                <a:lnTo>
                  <a:pt x="2544" y="2664"/>
                </a:lnTo>
                <a:lnTo>
                  <a:pt x="1895" y="3247"/>
                </a:lnTo>
                <a:lnTo>
                  <a:pt x="1635" y="3547"/>
                </a:lnTo>
                <a:lnTo>
                  <a:pt x="1375" y="3847"/>
                </a:lnTo>
                <a:lnTo>
                  <a:pt x="1142" y="4164"/>
                </a:lnTo>
                <a:lnTo>
                  <a:pt x="934" y="4464"/>
                </a:lnTo>
                <a:lnTo>
                  <a:pt x="726" y="4800"/>
                </a:lnTo>
                <a:lnTo>
                  <a:pt x="545" y="5135"/>
                </a:lnTo>
                <a:lnTo>
                  <a:pt x="389" y="5523"/>
                </a:lnTo>
                <a:lnTo>
                  <a:pt x="285" y="5858"/>
                </a:lnTo>
                <a:lnTo>
                  <a:pt x="181" y="6229"/>
                </a:lnTo>
                <a:lnTo>
                  <a:pt x="129" y="6564"/>
                </a:lnTo>
                <a:lnTo>
                  <a:pt x="77" y="6935"/>
                </a:lnTo>
                <a:lnTo>
                  <a:pt x="77" y="7341"/>
                </a:lnTo>
                <a:lnTo>
                  <a:pt x="77" y="7782"/>
                </a:lnTo>
                <a:lnTo>
                  <a:pt x="129" y="8223"/>
                </a:lnTo>
                <a:lnTo>
                  <a:pt x="233" y="8664"/>
                </a:lnTo>
                <a:lnTo>
                  <a:pt x="389" y="9035"/>
                </a:lnTo>
                <a:lnTo>
                  <a:pt x="545" y="9441"/>
                </a:lnTo>
                <a:lnTo>
                  <a:pt x="726" y="9794"/>
                </a:lnTo>
                <a:lnTo>
                  <a:pt x="934" y="10164"/>
                </a:lnTo>
                <a:lnTo>
                  <a:pt x="1194" y="10464"/>
                </a:lnTo>
                <a:lnTo>
                  <a:pt x="1739" y="11099"/>
                </a:lnTo>
                <a:lnTo>
                  <a:pt x="2336" y="11647"/>
                </a:lnTo>
                <a:lnTo>
                  <a:pt x="2933" y="12194"/>
                </a:lnTo>
                <a:lnTo>
                  <a:pt x="3634" y="12670"/>
                </a:lnTo>
                <a:lnTo>
                  <a:pt x="4932" y="13552"/>
                </a:lnTo>
                <a:lnTo>
                  <a:pt x="6075" y="14329"/>
                </a:lnTo>
                <a:lnTo>
                  <a:pt x="6516" y="14735"/>
                </a:lnTo>
                <a:lnTo>
                  <a:pt x="6879" y="15141"/>
                </a:lnTo>
                <a:lnTo>
                  <a:pt x="6983" y="15352"/>
                </a:lnTo>
                <a:lnTo>
                  <a:pt x="7061" y="15547"/>
                </a:lnTo>
                <a:lnTo>
                  <a:pt x="7165" y="15758"/>
                </a:lnTo>
                <a:lnTo>
                  <a:pt x="7165" y="15952"/>
                </a:lnTo>
                <a:lnTo>
                  <a:pt x="7165" y="16464"/>
                </a:lnTo>
                <a:lnTo>
                  <a:pt x="7165" y="16976"/>
                </a:lnTo>
                <a:lnTo>
                  <a:pt x="7165" y="17505"/>
                </a:lnTo>
                <a:lnTo>
                  <a:pt x="7165" y="18052"/>
                </a:lnTo>
                <a:lnTo>
                  <a:pt x="7165" y="18529"/>
                </a:lnTo>
                <a:lnTo>
                  <a:pt x="7165" y="18900"/>
                </a:lnTo>
                <a:lnTo>
                  <a:pt x="7165" y="19147"/>
                </a:lnTo>
                <a:lnTo>
                  <a:pt x="7165" y="19235"/>
                </a:lnTo>
                <a:lnTo>
                  <a:pt x="7165" y="19482"/>
                </a:lnTo>
                <a:lnTo>
                  <a:pt x="7217" y="19747"/>
                </a:lnTo>
                <a:lnTo>
                  <a:pt x="7321" y="19994"/>
                </a:lnTo>
                <a:lnTo>
                  <a:pt x="7476" y="20223"/>
                </a:lnTo>
                <a:lnTo>
                  <a:pt x="7632" y="20435"/>
                </a:lnTo>
                <a:lnTo>
                  <a:pt x="7814" y="20629"/>
                </a:lnTo>
                <a:lnTo>
                  <a:pt x="8022" y="20841"/>
                </a:lnTo>
                <a:lnTo>
                  <a:pt x="8281" y="21000"/>
                </a:lnTo>
                <a:lnTo>
                  <a:pt x="8515" y="21176"/>
                </a:lnTo>
                <a:lnTo>
                  <a:pt x="8775" y="21317"/>
                </a:lnTo>
                <a:lnTo>
                  <a:pt x="9060" y="21441"/>
                </a:lnTo>
                <a:lnTo>
                  <a:pt x="9424" y="21547"/>
                </a:lnTo>
                <a:lnTo>
                  <a:pt x="9761" y="21617"/>
                </a:lnTo>
                <a:lnTo>
                  <a:pt x="10125" y="21688"/>
                </a:lnTo>
                <a:lnTo>
                  <a:pt x="10462" y="21723"/>
                </a:lnTo>
                <a:lnTo>
                  <a:pt x="10825" y="21723"/>
                </a:lnTo>
                <a:close/>
              </a:path>
              <a:path w="21600" h="21600" extrusionOk="0">
                <a:moveTo>
                  <a:pt x="9242" y="14417"/>
                </a:moveTo>
                <a:lnTo>
                  <a:pt x="8541" y="12035"/>
                </a:lnTo>
                <a:lnTo>
                  <a:pt x="7295" y="10129"/>
                </a:lnTo>
                <a:lnTo>
                  <a:pt x="6905" y="9652"/>
                </a:lnTo>
                <a:lnTo>
                  <a:pt x="8541" y="10182"/>
                </a:lnTo>
                <a:lnTo>
                  <a:pt x="9787" y="9547"/>
                </a:lnTo>
                <a:lnTo>
                  <a:pt x="11189" y="10129"/>
                </a:lnTo>
                <a:lnTo>
                  <a:pt x="12279" y="9547"/>
                </a:lnTo>
                <a:lnTo>
                  <a:pt x="13370" y="10076"/>
                </a:lnTo>
                <a:lnTo>
                  <a:pt x="14850" y="9652"/>
                </a:lnTo>
                <a:lnTo>
                  <a:pt x="12902" y="12247"/>
                </a:lnTo>
                <a:lnTo>
                  <a:pt x="12357" y="14417"/>
                </a:lnTo>
                <a:moveTo>
                  <a:pt x="7191" y="15952"/>
                </a:moveTo>
                <a:lnTo>
                  <a:pt x="14512" y="15952"/>
                </a:lnTo>
                <a:lnTo>
                  <a:pt x="14512" y="17064"/>
                </a:lnTo>
                <a:lnTo>
                  <a:pt x="7191" y="17047"/>
                </a:lnTo>
                <a:lnTo>
                  <a:pt x="7191" y="18123"/>
                </a:lnTo>
                <a:lnTo>
                  <a:pt x="14512" y="18158"/>
                </a:lnTo>
                <a:lnTo>
                  <a:pt x="14538" y="19182"/>
                </a:lnTo>
                <a:lnTo>
                  <a:pt x="7217" y="19182"/>
                </a:lnTo>
              </a:path>
            </a:pathLst>
          </a:custGeom>
          <a:blipFill dpi="0" rotWithShape="0">
            <a:blip r:embed="rId3"/>
            <a:srcRect/>
            <a:stretch>
              <a:fillRect/>
            </a:stretch>
          </a:blipFill>
          <a:ln w="572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0" name="Oval 9"/>
          <p:cNvSpPr>
            <a:spLocks noChangeArrowheads="1"/>
          </p:cNvSpPr>
          <p:nvPr/>
        </p:nvSpPr>
        <p:spPr bwMode="auto">
          <a:xfrm>
            <a:off x="4789488" y="4941888"/>
            <a:ext cx="725487" cy="725487"/>
          </a:xfrm>
          <a:prstGeom prst="ellipse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1" name="Rectangle 10"/>
          <p:cNvSpPr>
            <a:spLocks noChangeArrowheads="1"/>
          </p:cNvSpPr>
          <p:nvPr/>
        </p:nvSpPr>
        <p:spPr bwMode="auto">
          <a:xfrm rot="600000">
            <a:off x="4502150" y="5426075"/>
            <a:ext cx="1131888" cy="3635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2" name="Rectangle 11"/>
          <p:cNvSpPr>
            <a:spLocks noChangeArrowheads="1"/>
          </p:cNvSpPr>
          <p:nvPr/>
        </p:nvSpPr>
        <p:spPr bwMode="auto">
          <a:xfrm rot="19440000" flipH="1">
            <a:off x="4560888" y="4810125"/>
            <a:ext cx="1131887" cy="3635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3" name="Line 12"/>
          <p:cNvSpPr>
            <a:spLocks noChangeShapeType="1"/>
          </p:cNvSpPr>
          <p:nvPr/>
        </p:nvSpPr>
        <p:spPr bwMode="auto">
          <a:xfrm flipV="1">
            <a:off x="4949825" y="4976813"/>
            <a:ext cx="508000" cy="404812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94" name="Line 13"/>
          <p:cNvSpPr>
            <a:spLocks noChangeShapeType="1"/>
          </p:cNvSpPr>
          <p:nvPr/>
        </p:nvSpPr>
        <p:spPr bwMode="auto">
          <a:xfrm>
            <a:off x="4946650" y="5389563"/>
            <a:ext cx="582613" cy="101600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95" name="Oval 14"/>
          <p:cNvSpPr>
            <a:spLocks noChangeArrowheads="1"/>
          </p:cNvSpPr>
          <p:nvPr/>
        </p:nvSpPr>
        <p:spPr bwMode="auto">
          <a:xfrm>
            <a:off x="5413375" y="5143500"/>
            <a:ext cx="115888" cy="203200"/>
          </a:xfrm>
          <a:prstGeom prst="ellipse">
            <a:avLst/>
          </a:prstGeom>
          <a:solidFill>
            <a:srgbClr val="000000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3844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3600">
                <a:solidFill>
                  <a:srgbClr val="FFFFFF"/>
                </a:solidFill>
              </a:rPr>
              <a:t>Sampling, Quantisation And Resolution</a:t>
            </a:r>
          </a:p>
        </p:txBody>
      </p:sp>
      <p:sp>
        <p:nvSpPr>
          <p:cNvPr id="47107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3200">
                <a:solidFill>
                  <a:srgbClr val="000000"/>
                </a:solidFill>
              </a:rPr>
              <a:t>In the following slides we will consider what is involved in capturing a digital image of a real-world scene</a:t>
            </a:r>
          </a:p>
          <a:p>
            <a:pPr marL="0" lvl="1" indent="0" eaLnBrk="1" hangingPunct="1">
              <a:spcBef>
                <a:spcPts val="700"/>
              </a:spcBef>
              <a:buClrTx/>
              <a:buFontTx/>
              <a:buNone/>
            </a:pPr>
            <a:r>
              <a:rPr lang="en-IE" sz="2800">
                <a:solidFill>
                  <a:srgbClr val="000000"/>
                </a:solidFill>
              </a:rPr>
              <a:t>Image sensing and representation</a:t>
            </a:r>
          </a:p>
          <a:p>
            <a:pPr marL="0" lvl="1" indent="0" eaLnBrk="1" hangingPunct="1">
              <a:spcBef>
                <a:spcPts val="700"/>
              </a:spcBef>
              <a:buClrTx/>
              <a:buFontTx/>
              <a:buNone/>
            </a:pPr>
            <a:r>
              <a:rPr lang="en-IE" sz="2800">
                <a:solidFill>
                  <a:srgbClr val="000000"/>
                </a:solidFill>
              </a:rPr>
              <a:t>Sampling and quantisation</a:t>
            </a:r>
          </a:p>
          <a:p>
            <a:pPr marL="0" lvl="1" indent="0" eaLnBrk="1" hangingPunct="1">
              <a:spcBef>
                <a:spcPts val="700"/>
              </a:spcBef>
              <a:buClrTx/>
              <a:buFontTx/>
              <a:buNone/>
            </a:pPr>
            <a:r>
              <a:rPr lang="en-IE" sz="2800">
                <a:solidFill>
                  <a:srgbClr val="000000"/>
                </a:solidFill>
              </a:rPr>
              <a:t>Resolution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700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Image Representation</a:t>
            </a:r>
          </a:p>
        </p:txBody>
      </p:sp>
      <p:pic>
        <p:nvPicPr>
          <p:cNvPr id="4813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552"/>
          <a:stretch>
            <a:fillRect/>
          </a:stretch>
        </p:blipFill>
        <p:spPr bwMode="auto">
          <a:xfrm>
            <a:off x="4598988" y="2295525"/>
            <a:ext cx="4156075" cy="396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4555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8132" name="Text Box 3"/>
          <p:cNvSpPr txBox="1">
            <a:spLocks noChangeArrowheads="1"/>
          </p:cNvSpPr>
          <p:nvPr/>
        </p:nvSpPr>
        <p:spPr bwMode="auto">
          <a:xfrm>
            <a:off x="8572500" y="2679700"/>
            <a:ext cx="371475" cy="2746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IE" sz="1400" b="1" i="1">
                <a:solidFill>
                  <a:srgbClr val="000000"/>
                </a:solidFill>
                <a:latin typeface="Times New Roman" pitchFamily="18" charset="0"/>
              </a:rPr>
              <a:t>col</a:t>
            </a:r>
          </a:p>
        </p:txBody>
      </p:sp>
      <p:sp>
        <p:nvSpPr>
          <p:cNvPr id="48133" name="Text Box 4"/>
          <p:cNvSpPr txBox="1">
            <a:spLocks noChangeArrowheads="1"/>
          </p:cNvSpPr>
          <p:nvPr/>
        </p:nvSpPr>
        <p:spPr bwMode="auto">
          <a:xfrm>
            <a:off x="5092700" y="6134100"/>
            <a:ext cx="371475" cy="1317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IE" sz="1400" b="1" i="1">
                <a:solidFill>
                  <a:srgbClr val="000000"/>
                </a:solidFill>
                <a:latin typeface="Times New Roman" pitchFamily="18" charset="0"/>
              </a:rPr>
              <a:t>row</a:t>
            </a:r>
          </a:p>
        </p:txBody>
      </p:sp>
      <p:sp>
        <p:nvSpPr>
          <p:cNvPr id="48134" name="Text Box 5"/>
          <p:cNvSpPr txBox="1">
            <a:spLocks noChangeArrowheads="1"/>
          </p:cNvSpPr>
          <p:nvPr/>
        </p:nvSpPr>
        <p:spPr bwMode="auto">
          <a:xfrm>
            <a:off x="7889875" y="5778500"/>
            <a:ext cx="952500" cy="2174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IE" sz="1400" b="1" i="1">
                <a:solidFill>
                  <a:srgbClr val="000000"/>
                </a:solidFill>
                <a:latin typeface="Times New Roman" pitchFamily="18" charset="0"/>
              </a:rPr>
              <a:t>f (row, col)</a:t>
            </a:r>
          </a:p>
        </p:txBody>
      </p:sp>
      <p:sp>
        <p:nvSpPr>
          <p:cNvPr id="48135" name="Text Box 6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800"/>
              </a:spcBef>
              <a:buClrTx/>
              <a:buFontTx/>
              <a:buNone/>
            </a:pPr>
            <a:r>
              <a:rPr lang="en-IE" sz="3200">
                <a:solidFill>
                  <a:srgbClr val="000000"/>
                </a:solidFill>
              </a:rPr>
              <a:t>Before we discuss image acquisition recall that a digital image is composed of </a:t>
            </a:r>
            <a:r>
              <a:rPr lang="en-IE" sz="3200" i="1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IE" sz="3200">
                <a:solidFill>
                  <a:srgbClr val="000000"/>
                </a:solidFill>
              </a:rPr>
              <a:t> rows and </a:t>
            </a:r>
            <a:r>
              <a:rPr lang="en-IE" sz="3200" i="1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IE" sz="3200">
                <a:solidFill>
                  <a:srgbClr val="000000"/>
                </a:solidFill>
              </a:rPr>
              <a:t> columns of pixels </a:t>
            </a:r>
            <a:br>
              <a:rPr lang="en-IE" sz="3200">
                <a:solidFill>
                  <a:srgbClr val="000000"/>
                </a:solidFill>
              </a:rPr>
            </a:br>
            <a:r>
              <a:rPr lang="en-IE" sz="3200">
                <a:solidFill>
                  <a:srgbClr val="000000"/>
                </a:solidFill>
              </a:rPr>
              <a:t>each storing a value 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  <a:buClrTx/>
              <a:buFontTx/>
              <a:buNone/>
            </a:pPr>
            <a:r>
              <a:rPr lang="en-IE" sz="3200">
                <a:solidFill>
                  <a:srgbClr val="000000"/>
                </a:solidFill>
              </a:rPr>
              <a:t>Pixel values are most </a:t>
            </a:r>
            <a:br>
              <a:rPr lang="en-IE" sz="3200">
                <a:solidFill>
                  <a:srgbClr val="000000"/>
                </a:solidFill>
              </a:rPr>
            </a:br>
            <a:r>
              <a:rPr lang="en-IE" sz="3200">
                <a:solidFill>
                  <a:srgbClr val="000000"/>
                </a:solidFill>
              </a:rPr>
              <a:t>often grey levels in the </a:t>
            </a:r>
            <a:br>
              <a:rPr lang="en-IE" sz="3200">
                <a:solidFill>
                  <a:srgbClr val="000000"/>
                </a:solidFill>
              </a:rPr>
            </a:br>
            <a:r>
              <a:rPr lang="en-IE" sz="3200">
                <a:solidFill>
                  <a:srgbClr val="000000"/>
                </a:solidFill>
              </a:rPr>
              <a:t>range 0-255(black-white)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  <a:buClrTx/>
              <a:buFontTx/>
              <a:buNone/>
            </a:pPr>
            <a:r>
              <a:rPr lang="en-IE" sz="3200">
                <a:solidFill>
                  <a:srgbClr val="000000"/>
                </a:solidFill>
              </a:rPr>
              <a:t>We will see later on </a:t>
            </a:r>
            <a:br>
              <a:rPr lang="en-IE" sz="3200">
                <a:solidFill>
                  <a:srgbClr val="000000"/>
                </a:solidFill>
              </a:rPr>
            </a:br>
            <a:r>
              <a:rPr lang="en-IE" sz="3200">
                <a:solidFill>
                  <a:srgbClr val="000000"/>
                </a:solidFill>
              </a:rPr>
              <a:t>that images can easily </a:t>
            </a:r>
            <a:br>
              <a:rPr lang="en-IE" sz="3200">
                <a:solidFill>
                  <a:srgbClr val="000000"/>
                </a:solidFill>
              </a:rPr>
            </a:br>
            <a:r>
              <a:rPr lang="en-IE" sz="3200">
                <a:solidFill>
                  <a:srgbClr val="000000"/>
                </a:solidFill>
              </a:rPr>
              <a:t>be represented as </a:t>
            </a:r>
            <a:br>
              <a:rPr lang="en-IE" sz="3200">
                <a:solidFill>
                  <a:srgbClr val="000000"/>
                </a:solidFill>
              </a:rPr>
            </a:br>
            <a:r>
              <a:rPr lang="en-IE" sz="3200">
                <a:solidFill>
                  <a:srgbClr val="000000"/>
                </a:solidFill>
              </a:rPr>
              <a:t>matrices</a:t>
            </a:r>
          </a:p>
        </p:txBody>
      </p:sp>
      <p:grpSp>
        <p:nvGrpSpPr>
          <p:cNvPr id="48136" name="Group 7"/>
          <p:cNvGrpSpPr>
            <a:grpSpLocks/>
          </p:cNvGrpSpPr>
          <p:nvPr/>
        </p:nvGrpSpPr>
        <p:grpSpPr bwMode="auto">
          <a:xfrm>
            <a:off x="-3175" y="1631950"/>
            <a:ext cx="254000" cy="5222875"/>
            <a:chOff x="-2" y="1028"/>
            <a:chExt cx="160" cy="3290"/>
          </a:xfrm>
        </p:grpSpPr>
        <p:pic>
          <p:nvPicPr>
            <p:cNvPr id="48137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48138" name="Rectangle 9"/>
            <p:cNvSpPr>
              <a:spLocks noChangeArrowheads="1"/>
            </p:cNvSpPr>
            <p:nvPr/>
          </p:nvSpPr>
          <p:spPr bwMode="auto">
            <a:xfrm rot="-5400000">
              <a:off x="-1507" y="2535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7481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Image Acquisition</a:t>
            </a:r>
          </a:p>
        </p:txBody>
      </p:sp>
      <p:sp>
        <p:nvSpPr>
          <p:cNvPr id="49155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187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3200">
                <a:solidFill>
                  <a:srgbClr val="000000"/>
                </a:solidFill>
              </a:rPr>
              <a:t>Images are typically generated by </a:t>
            </a:r>
            <a:r>
              <a:rPr lang="en-IE" sz="3200" i="1">
                <a:solidFill>
                  <a:srgbClr val="000000"/>
                </a:solidFill>
              </a:rPr>
              <a:t>illuminating</a:t>
            </a:r>
            <a:r>
              <a:rPr lang="en-IE" sz="3200">
                <a:solidFill>
                  <a:srgbClr val="000000"/>
                </a:solidFill>
              </a:rPr>
              <a:t> a </a:t>
            </a:r>
            <a:r>
              <a:rPr lang="en-IE" sz="3200" i="1">
                <a:solidFill>
                  <a:srgbClr val="000000"/>
                </a:solidFill>
              </a:rPr>
              <a:t>scene</a:t>
            </a:r>
            <a:r>
              <a:rPr lang="en-IE" sz="3200">
                <a:solidFill>
                  <a:srgbClr val="000000"/>
                </a:solidFill>
              </a:rPr>
              <a:t> and absorbing the energy reflected by the objects in that scene</a:t>
            </a:r>
          </a:p>
        </p:txBody>
      </p:sp>
      <p:pic>
        <p:nvPicPr>
          <p:cNvPr id="4915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332" b="18872"/>
          <a:stretch>
            <a:fillRect/>
          </a:stretch>
        </p:blipFill>
        <p:spPr bwMode="auto">
          <a:xfrm>
            <a:off x="490538" y="2925763"/>
            <a:ext cx="4278312" cy="3684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34332" b="1887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9157" name="Rectangle 4"/>
          <p:cNvSpPr>
            <a:spLocks noChangeArrowheads="1"/>
          </p:cNvSpPr>
          <p:nvPr/>
        </p:nvSpPr>
        <p:spPr bwMode="auto">
          <a:xfrm>
            <a:off x="4346575" y="2833688"/>
            <a:ext cx="4508500" cy="402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820738" lvl="1">
              <a:spcBef>
                <a:spcPts val="700"/>
              </a:spcBef>
              <a:buFont typeface="Arial" pitchFamily="34" charset="0"/>
              <a:buChar char="–"/>
              <a:tabLst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  <a:tab pos="9964738" algn="l"/>
              </a:tabLst>
            </a:pPr>
            <a:r>
              <a:rPr lang="en-IE" sz="2800">
                <a:solidFill>
                  <a:srgbClr val="000000"/>
                </a:solidFill>
              </a:rPr>
              <a:t>Typical notions of illumination and scene can be way off:</a:t>
            </a:r>
          </a:p>
          <a:p>
            <a:pPr marL="1228725" lvl="2">
              <a:spcBef>
                <a:spcPts val="600"/>
              </a:spcBef>
              <a:buFont typeface="Arial" pitchFamily="34" charset="0"/>
              <a:buChar char="•"/>
              <a:tabLst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  <a:tab pos="9964738" algn="l"/>
              </a:tabLst>
            </a:pPr>
            <a:r>
              <a:rPr lang="en-IE">
                <a:solidFill>
                  <a:srgbClr val="000000"/>
                </a:solidFill>
              </a:rPr>
              <a:t>X-rays of a skeleton</a:t>
            </a:r>
          </a:p>
          <a:p>
            <a:pPr marL="1228725" lvl="2">
              <a:spcBef>
                <a:spcPts val="600"/>
              </a:spcBef>
              <a:buFont typeface="Arial" pitchFamily="34" charset="0"/>
              <a:buChar char="•"/>
              <a:tabLst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  <a:tab pos="9964738" algn="l"/>
              </a:tabLst>
            </a:pPr>
            <a:r>
              <a:rPr lang="en-IE">
                <a:solidFill>
                  <a:srgbClr val="000000"/>
                </a:solidFill>
              </a:rPr>
              <a:t>Ultrasound of an </a:t>
            </a:r>
            <a:br>
              <a:rPr lang="en-IE">
                <a:solidFill>
                  <a:srgbClr val="000000"/>
                </a:solidFill>
              </a:rPr>
            </a:br>
            <a:r>
              <a:rPr lang="en-IE">
                <a:solidFill>
                  <a:srgbClr val="000000"/>
                </a:solidFill>
              </a:rPr>
              <a:t>unborn baby</a:t>
            </a:r>
          </a:p>
          <a:p>
            <a:pPr marL="1228725" lvl="2">
              <a:spcBef>
                <a:spcPts val="600"/>
              </a:spcBef>
              <a:buFont typeface="Arial" pitchFamily="34" charset="0"/>
              <a:buChar char="•"/>
              <a:tabLst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  <a:tab pos="9964738" algn="l"/>
              </a:tabLst>
            </a:pPr>
            <a:r>
              <a:rPr lang="en-IE">
                <a:solidFill>
                  <a:srgbClr val="000000"/>
                </a:solidFill>
              </a:rPr>
              <a:t>Electro-microscopic</a:t>
            </a:r>
            <a:br>
              <a:rPr lang="en-IE">
                <a:solidFill>
                  <a:srgbClr val="000000"/>
                </a:solidFill>
              </a:rPr>
            </a:br>
            <a:r>
              <a:rPr lang="en-IE">
                <a:solidFill>
                  <a:srgbClr val="000000"/>
                </a:solidFill>
              </a:rPr>
              <a:t>images of molecules</a:t>
            </a:r>
          </a:p>
        </p:txBody>
      </p:sp>
      <p:grpSp>
        <p:nvGrpSpPr>
          <p:cNvPr id="49158" name="Group 5"/>
          <p:cNvGrpSpPr>
            <a:grpSpLocks/>
          </p:cNvGrpSpPr>
          <p:nvPr/>
        </p:nvGrpSpPr>
        <p:grpSpPr bwMode="auto">
          <a:xfrm>
            <a:off x="-3175" y="1631950"/>
            <a:ext cx="254000" cy="5222875"/>
            <a:chOff x="-2" y="1028"/>
            <a:chExt cx="160" cy="3290"/>
          </a:xfrm>
        </p:grpSpPr>
        <p:pic>
          <p:nvPicPr>
            <p:cNvPr id="49159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49160" name="Rectangle 7"/>
            <p:cNvSpPr>
              <a:spLocks noChangeArrowheads="1"/>
            </p:cNvSpPr>
            <p:nvPr/>
          </p:nvSpPr>
          <p:spPr bwMode="auto">
            <a:xfrm rot="-5400000">
              <a:off x="-1507" y="2535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340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Image Sensing</a:t>
            </a:r>
          </a:p>
        </p:txBody>
      </p:sp>
      <p:sp>
        <p:nvSpPr>
          <p:cNvPr id="50179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3200">
                <a:solidFill>
                  <a:srgbClr val="000000"/>
                </a:solidFill>
              </a:rPr>
              <a:t>Incoming energy lands on a sensor material  responsive to that type of energy and this generates a voltage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3200">
                <a:solidFill>
                  <a:srgbClr val="000000"/>
                </a:solidFill>
              </a:rPr>
              <a:t>Collections of sensors are arranged to capture images</a:t>
            </a:r>
          </a:p>
        </p:txBody>
      </p:sp>
      <p:pic>
        <p:nvPicPr>
          <p:cNvPr id="5018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20" t="43376" r="15164"/>
          <a:stretch>
            <a:fillRect/>
          </a:stretch>
        </p:blipFill>
        <p:spPr bwMode="auto">
          <a:xfrm>
            <a:off x="5511800" y="3497263"/>
            <a:ext cx="2970213" cy="292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4720" t="43376" r="1516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018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7" t="32268" b="57275"/>
          <a:stretch>
            <a:fillRect/>
          </a:stretch>
        </p:blipFill>
        <p:spPr bwMode="auto">
          <a:xfrm>
            <a:off x="469900" y="5872163"/>
            <a:ext cx="4783138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9287" t="32268" b="5727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018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7" r="21484" b="69933"/>
          <a:stretch>
            <a:fillRect/>
          </a:stretch>
        </p:blipFill>
        <p:spPr bwMode="auto">
          <a:xfrm>
            <a:off x="1568450" y="4029075"/>
            <a:ext cx="3509963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9287" r="21484" b="6993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0183" name="Text Box 6"/>
          <p:cNvSpPr txBox="1">
            <a:spLocks noChangeArrowheads="1"/>
          </p:cNvSpPr>
          <p:nvPr/>
        </p:nvSpPr>
        <p:spPr bwMode="auto">
          <a:xfrm>
            <a:off x="1958975" y="5588000"/>
            <a:ext cx="1782763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IE" sz="1800">
                <a:solidFill>
                  <a:srgbClr val="000000"/>
                </a:solidFill>
              </a:rPr>
              <a:t>Imaging Sensor</a:t>
            </a:r>
          </a:p>
        </p:txBody>
      </p:sp>
      <p:sp>
        <p:nvSpPr>
          <p:cNvPr id="50184" name="Text Box 7"/>
          <p:cNvSpPr txBox="1">
            <a:spLocks noChangeArrowheads="1"/>
          </p:cNvSpPr>
          <p:nvPr/>
        </p:nvSpPr>
        <p:spPr bwMode="auto">
          <a:xfrm>
            <a:off x="1627188" y="6327775"/>
            <a:ext cx="2468562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IE" sz="1800">
                <a:solidFill>
                  <a:srgbClr val="000000"/>
                </a:solidFill>
              </a:rPr>
              <a:t>Line of Image Sensors</a:t>
            </a:r>
          </a:p>
        </p:txBody>
      </p:sp>
      <p:sp>
        <p:nvSpPr>
          <p:cNvPr id="50185" name="Text Box 8"/>
          <p:cNvSpPr txBox="1">
            <a:spLocks noChangeArrowheads="1"/>
          </p:cNvSpPr>
          <p:nvPr/>
        </p:nvSpPr>
        <p:spPr bwMode="auto">
          <a:xfrm>
            <a:off x="5707063" y="6459538"/>
            <a:ext cx="2582862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IE" sz="1800">
                <a:solidFill>
                  <a:srgbClr val="000000"/>
                </a:solidFill>
              </a:rPr>
              <a:t>Array of Image Sensors</a:t>
            </a:r>
          </a:p>
        </p:txBody>
      </p:sp>
      <p:grpSp>
        <p:nvGrpSpPr>
          <p:cNvPr id="50186" name="Group 9"/>
          <p:cNvGrpSpPr>
            <a:grpSpLocks/>
          </p:cNvGrpSpPr>
          <p:nvPr/>
        </p:nvGrpSpPr>
        <p:grpSpPr bwMode="auto">
          <a:xfrm>
            <a:off x="-3175" y="1631950"/>
            <a:ext cx="254000" cy="5222875"/>
            <a:chOff x="-2" y="1028"/>
            <a:chExt cx="160" cy="3290"/>
          </a:xfrm>
        </p:grpSpPr>
        <p:pic>
          <p:nvPicPr>
            <p:cNvPr id="50187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0188" name="Rectangle 11"/>
            <p:cNvSpPr>
              <a:spLocks noChangeArrowheads="1"/>
            </p:cNvSpPr>
            <p:nvPr/>
          </p:nvSpPr>
          <p:spPr bwMode="auto">
            <a:xfrm rot="-5400000">
              <a:off x="-1507" y="2535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8910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18" t="4735" r="3056" b="54379"/>
          <a:stretch>
            <a:fillRect/>
          </a:stretch>
        </p:blipFill>
        <p:spPr bwMode="auto">
          <a:xfrm>
            <a:off x="3144838" y="4514850"/>
            <a:ext cx="2171700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53818" t="4735" r="3056" b="5437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03" name="Text Box 2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Image Sampling And Quantisation</a:t>
            </a:r>
          </a:p>
        </p:txBody>
      </p:sp>
      <p:sp>
        <p:nvSpPr>
          <p:cNvPr id="51204" name="Text Box 3"/>
          <p:cNvSpPr txBox="1">
            <a:spLocks noChangeArrowheads="1"/>
          </p:cNvSpPr>
          <p:nvPr/>
        </p:nvSpPr>
        <p:spPr bwMode="auto">
          <a:xfrm>
            <a:off x="457200" y="1333500"/>
            <a:ext cx="8377238" cy="4792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3200">
                <a:solidFill>
                  <a:srgbClr val="000000"/>
                </a:solidFill>
              </a:rPr>
              <a:t>A digital sensor can only measure a limited number of </a:t>
            </a:r>
            <a:r>
              <a:rPr lang="en-IE" sz="3200" b="1">
                <a:solidFill>
                  <a:srgbClr val="000000"/>
                </a:solidFill>
              </a:rPr>
              <a:t>samples</a:t>
            </a:r>
            <a:r>
              <a:rPr lang="en-IE" sz="3200">
                <a:solidFill>
                  <a:srgbClr val="000000"/>
                </a:solidFill>
              </a:rPr>
              <a:t> at a </a:t>
            </a:r>
            <a:r>
              <a:rPr lang="en-IE" sz="3200" b="1">
                <a:solidFill>
                  <a:srgbClr val="000000"/>
                </a:solidFill>
              </a:rPr>
              <a:t>discrete</a:t>
            </a:r>
            <a:r>
              <a:rPr lang="en-IE" sz="3200">
                <a:solidFill>
                  <a:srgbClr val="000000"/>
                </a:solidFill>
              </a:rPr>
              <a:t> set of energy levels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3200" i="1">
                <a:solidFill>
                  <a:srgbClr val="000000"/>
                </a:solidFill>
              </a:rPr>
              <a:t>Quantisation</a:t>
            </a:r>
            <a:r>
              <a:rPr lang="en-IE" sz="3200">
                <a:solidFill>
                  <a:srgbClr val="000000"/>
                </a:solidFill>
              </a:rPr>
              <a:t> is the process of converting a continuous </a:t>
            </a:r>
            <a:r>
              <a:rPr lang="en-IE" sz="3200" b="1">
                <a:solidFill>
                  <a:srgbClr val="000000"/>
                </a:solidFill>
              </a:rPr>
              <a:t>analogue</a:t>
            </a:r>
            <a:r>
              <a:rPr lang="en-IE" sz="3200">
                <a:solidFill>
                  <a:srgbClr val="000000"/>
                </a:solidFill>
              </a:rPr>
              <a:t> signal into a digital representation of this signal</a:t>
            </a:r>
          </a:p>
        </p:txBody>
      </p:sp>
      <p:pic>
        <p:nvPicPr>
          <p:cNvPr id="5120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" t="4762" r="56511" b="56134"/>
          <a:stretch>
            <a:fillRect/>
          </a:stretch>
        </p:blipFill>
        <p:spPr bwMode="auto">
          <a:xfrm>
            <a:off x="958850" y="4594225"/>
            <a:ext cx="2119313" cy="2030413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379" t="4762" r="56511" b="56134"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93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17" r="49625" b="12560"/>
          <a:stretch>
            <a:fillRect/>
          </a:stretch>
        </p:blipFill>
        <p:spPr bwMode="auto">
          <a:xfrm>
            <a:off x="3136900" y="4738688"/>
            <a:ext cx="2536825" cy="1798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52817" r="49625" b="1256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939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9" t="52817" b="12560"/>
          <a:stretch>
            <a:fillRect/>
          </a:stretch>
        </p:blipFill>
        <p:spPr bwMode="auto">
          <a:xfrm>
            <a:off x="5449888" y="4743450"/>
            <a:ext cx="2716212" cy="179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6059" t="52817" b="1256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51208" name="Group 7"/>
          <p:cNvGrpSpPr>
            <a:grpSpLocks/>
          </p:cNvGrpSpPr>
          <p:nvPr/>
        </p:nvGrpSpPr>
        <p:grpSpPr bwMode="auto">
          <a:xfrm>
            <a:off x="-3175" y="1631950"/>
            <a:ext cx="254000" cy="5222875"/>
            <a:chOff x="-2" y="1028"/>
            <a:chExt cx="160" cy="3290"/>
          </a:xfrm>
        </p:grpSpPr>
        <p:pic>
          <p:nvPicPr>
            <p:cNvPr id="51209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1210" name="Rectangle 9"/>
            <p:cNvSpPr>
              <a:spLocks noChangeArrowheads="1"/>
            </p:cNvSpPr>
            <p:nvPr/>
          </p:nvSpPr>
          <p:spPr bwMode="auto">
            <a:xfrm rot="-5400000">
              <a:off x="-1507" y="2535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442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Image Sampling And Quantisation</a:t>
            </a:r>
          </a:p>
        </p:txBody>
      </p:sp>
      <p:pic>
        <p:nvPicPr>
          <p:cNvPr id="522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" t="4762" r="56511" b="56134"/>
          <a:stretch>
            <a:fillRect/>
          </a:stretch>
        </p:blipFill>
        <p:spPr bwMode="auto">
          <a:xfrm>
            <a:off x="2193925" y="1454150"/>
            <a:ext cx="5354638" cy="5130800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379" t="4762" r="56511" b="56134"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52228" name="Group 3"/>
          <p:cNvGrpSpPr>
            <a:grpSpLocks/>
          </p:cNvGrpSpPr>
          <p:nvPr/>
        </p:nvGrpSpPr>
        <p:grpSpPr bwMode="auto">
          <a:xfrm>
            <a:off x="-3175" y="1631950"/>
            <a:ext cx="254000" cy="5222875"/>
            <a:chOff x="-2" y="1028"/>
            <a:chExt cx="160" cy="3290"/>
          </a:xfrm>
        </p:grpSpPr>
        <p:pic>
          <p:nvPicPr>
            <p:cNvPr id="52229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2230" name="Rectangle 5"/>
            <p:cNvSpPr>
              <a:spLocks noChangeArrowheads="1"/>
            </p:cNvSpPr>
            <p:nvPr/>
          </p:nvSpPr>
          <p:spPr bwMode="auto">
            <a:xfrm rot="-5400000">
              <a:off x="-1507" y="2535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136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What is a Digital Image?</a:t>
            </a:r>
          </a:p>
        </p:txBody>
      </p:sp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US" sz="3200">
                <a:solidFill>
                  <a:srgbClr val="000000"/>
                </a:solidFill>
              </a:rPr>
              <a:t>A </a:t>
            </a:r>
            <a:r>
              <a:rPr lang="en-US" sz="3200" b="1">
                <a:solidFill>
                  <a:srgbClr val="000000"/>
                </a:solidFill>
              </a:rPr>
              <a:t>digital image</a:t>
            </a:r>
            <a:r>
              <a:rPr lang="en-US" sz="3200">
                <a:solidFill>
                  <a:srgbClr val="000000"/>
                </a:solidFill>
              </a:rPr>
              <a:t> is a representation of a two-dimensional image as a finite set of digital values, called picture elements or pixels</a:t>
            </a:r>
          </a:p>
        </p:txBody>
      </p:sp>
      <p:pic>
        <p:nvPicPr>
          <p:cNvPr id="717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72"/>
          <a:stretch>
            <a:fillRect/>
          </a:stretch>
        </p:blipFill>
        <p:spPr bwMode="auto">
          <a:xfrm>
            <a:off x="1314450" y="3103563"/>
            <a:ext cx="6515100" cy="3684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1887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7173" name="Group 4"/>
          <p:cNvGrpSpPr>
            <a:grpSpLocks/>
          </p:cNvGrpSpPr>
          <p:nvPr/>
        </p:nvGrpSpPr>
        <p:grpSpPr bwMode="auto">
          <a:xfrm>
            <a:off x="-3175" y="1631950"/>
            <a:ext cx="252413" cy="5221288"/>
            <a:chOff x="-2" y="1028"/>
            <a:chExt cx="159" cy="3289"/>
          </a:xfrm>
        </p:grpSpPr>
        <p:pic>
          <p:nvPicPr>
            <p:cNvPr id="7174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175" name="Rectangle 6"/>
            <p:cNvSpPr>
              <a:spLocks noChangeArrowheads="1"/>
            </p:cNvSpPr>
            <p:nvPr/>
          </p:nvSpPr>
          <p:spPr bwMode="auto">
            <a:xfrm rot="-5400000">
              <a:off x="-1508" y="2536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2176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18" t="10146" r="3056" b="62411"/>
          <a:stretch>
            <a:fillRect/>
          </a:stretch>
        </p:blipFill>
        <p:spPr bwMode="auto">
          <a:xfrm>
            <a:off x="2332038" y="1819275"/>
            <a:ext cx="5545137" cy="364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53818" t="10146" r="3056" b="6241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3251" name="Text Box 2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Image Sampling And Quantisation</a:t>
            </a:r>
          </a:p>
        </p:txBody>
      </p:sp>
      <p:pic>
        <p:nvPicPr>
          <p:cNvPr id="5325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" t="4762" r="56511" b="56134"/>
          <a:stretch>
            <a:fillRect/>
          </a:stretch>
        </p:blipFill>
        <p:spPr bwMode="auto">
          <a:xfrm>
            <a:off x="269875" y="1231900"/>
            <a:ext cx="1860550" cy="1782763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379" t="4762" r="56511" b="56134"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61444" name="Group 4"/>
          <p:cNvGrpSpPr>
            <a:grpSpLocks/>
          </p:cNvGrpSpPr>
          <p:nvPr/>
        </p:nvGrpSpPr>
        <p:grpSpPr bwMode="auto">
          <a:xfrm>
            <a:off x="2187575" y="1692275"/>
            <a:ext cx="6618288" cy="4645025"/>
            <a:chOff x="1378" y="1066"/>
            <a:chExt cx="4169" cy="2926"/>
          </a:xfrm>
        </p:grpSpPr>
        <p:pic>
          <p:nvPicPr>
            <p:cNvPr id="53284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817" r="49625" b="12560"/>
            <a:stretch>
              <a:fillRect/>
            </a:stretch>
          </p:blipFill>
          <p:spPr bwMode="auto">
            <a:xfrm>
              <a:off x="1470" y="1103"/>
              <a:ext cx="4077" cy="28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52817" r="49625" b="12560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3285" name="Rectangle 6"/>
            <p:cNvSpPr>
              <a:spLocks noChangeArrowheads="1"/>
            </p:cNvSpPr>
            <p:nvPr/>
          </p:nvSpPr>
          <p:spPr bwMode="auto">
            <a:xfrm>
              <a:off x="1378" y="1066"/>
              <a:ext cx="3573" cy="23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6144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18" t="10146" r="3056" b="62411"/>
          <a:stretch>
            <a:fillRect/>
          </a:stretch>
        </p:blipFill>
        <p:spPr bwMode="auto">
          <a:xfrm>
            <a:off x="2332038" y="1819275"/>
            <a:ext cx="5545137" cy="364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53818" t="10146" r="3056" b="6241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1448" name="Rectangle 8"/>
          <p:cNvSpPr>
            <a:spLocks noChangeArrowheads="1"/>
          </p:cNvSpPr>
          <p:nvPr/>
        </p:nvSpPr>
        <p:spPr bwMode="auto">
          <a:xfrm>
            <a:off x="2187575" y="1778000"/>
            <a:ext cx="5678488" cy="3749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1449" name="Group 9"/>
          <p:cNvGrpSpPr>
            <a:grpSpLocks/>
          </p:cNvGrpSpPr>
          <p:nvPr/>
        </p:nvGrpSpPr>
        <p:grpSpPr bwMode="auto">
          <a:xfrm>
            <a:off x="2495550" y="1971675"/>
            <a:ext cx="5248275" cy="3594100"/>
            <a:chOff x="1572" y="1242"/>
            <a:chExt cx="3306" cy="2264"/>
          </a:xfrm>
        </p:grpSpPr>
        <p:sp>
          <p:nvSpPr>
            <p:cNvPr id="53260" name="Line 10"/>
            <p:cNvSpPr>
              <a:spLocks noChangeShapeType="1"/>
            </p:cNvSpPr>
            <p:nvPr/>
          </p:nvSpPr>
          <p:spPr bwMode="auto">
            <a:xfrm flipV="1">
              <a:off x="1572" y="1241"/>
              <a:ext cx="0" cy="2266"/>
            </a:xfrm>
            <a:prstGeom prst="line">
              <a:avLst/>
            </a:prstGeom>
            <a:noFill/>
            <a:ln w="126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261" name="Line 11"/>
            <p:cNvSpPr>
              <a:spLocks noChangeShapeType="1"/>
            </p:cNvSpPr>
            <p:nvPr/>
          </p:nvSpPr>
          <p:spPr bwMode="auto">
            <a:xfrm flipV="1">
              <a:off x="1715" y="1241"/>
              <a:ext cx="0" cy="2266"/>
            </a:xfrm>
            <a:prstGeom prst="line">
              <a:avLst/>
            </a:prstGeom>
            <a:noFill/>
            <a:ln w="126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262" name="Line 12"/>
            <p:cNvSpPr>
              <a:spLocks noChangeShapeType="1"/>
            </p:cNvSpPr>
            <p:nvPr/>
          </p:nvSpPr>
          <p:spPr bwMode="auto">
            <a:xfrm flipV="1">
              <a:off x="1861" y="1241"/>
              <a:ext cx="0" cy="2266"/>
            </a:xfrm>
            <a:prstGeom prst="line">
              <a:avLst/>
            </a:prstGeom>
            <a:noFill/>
            <a:ln w="126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263" name="Line 13"/>
            <p:cNvSpPr>
              <a:spLocks noChangeShapeType="1"/>
            </p:cNvSpPr>
            <p:nvPr/>
          </p:nvSpPr>
          <p:spPr bwMode="auto">
            <a:xfrm flipV="1">
              <a:off x="2144" y="1241"/>
              <a:ext cx="0" cy="2266"/>
            </a:xfrm>
            <a:prstGeom prst="line">
              <a:avLst/>
            </a:prstGeom>
            <a:noFill/>
            <a:ln w="126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264" name="Line 14"/>
            <p:cNvSpPr>
              <a:spLocks noChangeShapeType="1"/>
            </p:cNvSpPr>
            <p:nvPr/>
          </p:nvSpPr>
          <p:spPr bwMode="auto">
            <a:xfrm flipV="1">
              <a:off x="2436" y="1241"/>
              <a:ext cx="0" cy="2266"/>
            </a:xfrm>
            <a:prstGeom prst="line">
              <a:avLst/>
            </a:prstGeom>
            <a:noFill/>
            <a:ln w="126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265" name="Line 15"/>
            <p:cNvSpPr>
              <a:spLocks noChangeShapeType="1"/>
            </p:cNvSpPr>
            <p:nvPr/>
          </p:nvSpPr>
          <p:spPr bwMode="auto">
            <a:xfrm flipV="1">
              <a:off x="2718" y="1241"/>
              <a:ext cx="0" cy="2266"/>
            </a:xfrm>
            <a:prstGeom prst="line">
              <a:avLst/>
            </a:prstGeom>
            <a:noFill/>
            <a:ln w="126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266" name="Line 16"/>
            <p:cNvSpPr>
              <a:spLocks noChangeShapeType="1"/>
            </p:cNvSpPr>
            <p:nvPr/>
          </p:nvSpPr>
          <p:spPr bwMode="auto">
            <a:xfrm flipV="1">
              <a:off x="3002" y="1241"/>
              <a:ext cx="0" cy="2266"/>
            </a:xfrm>
            <a:prstGeom prst="line">
              <a:avLst/>
            </a:prstGeom>
            <a:noFill/>
            <a:ln w="126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267" name="Line 17"/>
            <p:cNvSpPr>
              <a:spLocks noChangeShapeType="1"/>
            </p:cNvSpPr>
            <p:nvPr/>
          </p:nvSpPr>
          <p:spPr bwMode="auto">
            <a:xfrm flipV="1">
              <a:off x="3150" y="1241"/>
              <a:ext cx="0" cy="2266"/>
            </a:xfrm>
            <a:prstGeom prst="line">
              <a:avLst/>
            </a:prstGeom>
            <a:noFill/>
            <a:ln w="126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268" name="Line 18"/>
            <p:cNvSpPr>
              <a:spLocks noChangeShapeType="1"/>
            </p:cNvSpPr>
            <p:nvPr/>
          </p:nvSpPr>
          <p:spPr bwMode="auto">
            <a:xfrm flipV="1">
              <a:off x="3292" y="1241"/>
              <a:ext cx="0" cy="2266"/>
            </a:xfrm>
            <a:prstGeom prst="line">
              <a:avLst/>
            </a:prstGeom>
            <a:noFill/>
            <a:ln w="126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269" name="Line 19"/>
            <p:cNvSpPr>
              <a:spLocks noChangeShapeType="1"/>
            </p:cNvSpPr>
            <p:nvPr/>
          </p:nvSpPr>
          <p:spPr bwMode="auto">
            <a:xfrm flipV="1">
              <a:off x="3435" y="1241"/>
              <a:ext cx="0" cy="2266"/>
            </a:xfrm>
            <a:prstGeom prst="line">
              <a:avLst/>
            </a:prstGeom>
            <a:noFill/>
            <a:ln w="126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270" name="Line 20"/>
            <p:cNvSpPr>
              <a:spLocks noChangeShapeType="1"/>
            </p:cNvSpPr>
            <p:nvPr/>
          </p:nvSpPr>
          <p:spPr bwMode="auto">
            <a:xfrm flipV="1">
              <a:off x="3578" y="1241"/>
              <a:ext cx="0" cy="2266"/>
            </a:xfrm>
            <a:prstGeom prst="line">
              <a:avLst/>
            </a:prstGeom>
            <a:noFill/>
            <a:ln w="126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271" name="Line 21"/>
            <p:cNvSpPr>
              <a:spLocks noChangeShapeType="1"/>
            </p:cNvSpPr>
            <p:nvPr/>
          </p:nvSpPr>
          <p:spPr bwMode="auto">
            <a:xfrm flipV="1">
              <a:off x="3716" y="1241"/>
              <a:ext cx="0" cy="2266"/>
            </a:xfrm>
            <a:prstGeom prst="line">
              <a:avLst/>
            </a:prstGeom>
            <a:noFill/>
            <a:ln w="126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272" name="Line 22"/>
            <p:cNvSpPr>
              <a:spLocks noChangeShapeType="1"/>
            </p:cNvSpPr>
            <p:nvPr/>
          </p:nvSpPr>
          <p:spPr bwMode="auto">
            <a:xfrm flipV="1">
              <a:off x="3871" y="1241"/>
              <a:ext cx="0" cy="2266"/>
            </a:xfrm>
            <a:prstGeom prst="line">
              <a:avLst/>
            </a:prstGeom>
            <a:noFill/>
            <a:ln w="126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273" name="Line 23"/>
            <p:cNvSpPr>
              <a:spLocks noChangeShapeType="1"/>
            </p:cNvSpPr>
            <p:nvPr/>
          </p:nvSpPr>
          <p:spPr bwMode="auto">
            <a:xfrm flipV="1">
              <a:off x="4009" y="1241"/>
              <a:ext cx="0" cy="2266"/>
            </a:xfrm>
            <a:prstGeom prst="line">
              <a:avLst/>
            </a:prstGeom>
            <a:noFill/>
            <a:ln w="126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274" name="Line 24"/>
            <p:cNvSpPr>
              <a:spLocks noChangeShapeType="1"/>
            </p:cNvSpPr>
            <p:nvPr/>
          </p:nvSpPr>
          <p:spPr bwMode="auto">
            <a:xfrm flipV="1">
              <a:off x="4157" y="1241"/>
              <a:ext cx="0" cy="2266"/>
            </a:xfrm>
            <a:prstGeom prst="line">
              <a:avLst/>
            </a:prstGeom>
            <a:noFill/>
            <a:ln w="126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275" name="Line 25"/>
            <p:cNvSpPr>
              <a:spLocks noChangeShapeType="1"/>
            </p:cNvSpPr>
            <p:nvPr/>
          </p:nvSpPr>
          <p:spPr bwMode="auto">
            <a:xfrm flipV="1">
              <a:off x="4295" y="1241"/>
              <a:ext cx="0" cy="2266"/>
            </a:xfrm>
            <a:prstGeom prst="line">
              <a:avLst/>
            </a:prstGeom>
            <a:noFill/>
            <a:ln w="126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276" name="Line 26"/>
            <p:cNvSpPr>
              <a:spLocks noChangeShapeType="1"/>
            </p:cNvSpPr>
            <p:nvPr/>
          </p:nvSpPr>
          <p:spPr bwMode="auto">
            <a:xfrm flipV="1">
              <a:off x="4438" y="1241"/>
              <a:ext cx="0" cy="2266"/>
            </a:xfrm>
            <a:prstGeom prst="line">
              <a:avLst/>
            </a:prstGeom>
            <a:noFill/>
            <a:ln w="126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277" name="Line 27"/>
            <p:cNvSpPr>
              <a:spLocks noChangeShapeType="1"/>
            </p:cNvSpPr>
            <p:nvPr/>
          </p:nvSpPr>
          <p:spPr bwMode="auto">
            <a:xfrm flipV="1">
              <a:off x="4586" y="1241"/>
              <a:ext cx="0" cy="2266"/>
            </a:xfrm>
            <a:prstGeom prst="line">
              <a:avLst/>
            </a:prstGeom>
            <a:noFill/>
            <a:ln w="126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278" name="Line 28"/>
            <p:cNvSpPr>
              <a:spLocks noChangeShapeType="1"/>
            </p:cNvSpPr>
            <p:nvPr/>
          </p:nvSpPr>
          <p:spPr bwMode="auto">
            <a:xfrm flipV="1">
              <a:off x="4729" y="1241"/>
              <a:ext cx="0" cy="2266"/>
            </a:xfrm>
            <a:prstGeom prst="line">
              <a:avLst/>
            </a:prstGeom>
            <a:noFill/>
            <a:ln w="126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279" name="Line 29"/>
            <p:cNvSpPr>
              <a:spLocks noChangeShapeType="1"/>
            </p:cNvSpPr>
            <p:nvPr/>
          </p:nvSpPr>
          <p:spPr bwMode="auto">
            <a:xfrm flipV="1">
              <a:off x="4879" y="1241"/>
              <a:ext cx="0" cy="2266"/>
            </a:xfrm>
            <a:prstGeom prst="line">
              <a:avLst/>
            </a:prstGeom>
            <a:noFill/>
            <a:ln w="126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280" name="Line 30"/>
            <p:cNvSpPr>
              <a:spLocks noChangeShapeType="1"/>
            </p:cNvSpPr>
            <p:nvPr/>
          </p:nvSpPr>
          <p:spPr bwMode="auto">
            <a:xfrm flipV="1">
              <a:off x="2001" y="1241"/>
              <a:ext cx="0" cy="2266"/>
            </a:xfrm>
            <a:prstGeom prst="line">
              <a:avLst/>
            </a:prstGeom>
            <a:noFill/>
            <a:ln w="126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281" name="Line 31"/>
            <p:cNvSpPr>
              <a:spLocks noChangeShapeType="1"/>
            </p:cNvSpPr>
            <p:nvPr/>
          </p:nvSpPr>
          <p:spPr bwMode="auto">
            <a:xfrm flipV="1">
              <a:off x="2292" y="1241"/>
              <a:ext cx="0" cy="2266"/>
            </a:xfrm>
            <a:prstGeom prst="line">
              <a:avLst/>
            </a:prstGeom>
            <a:noFill/>
            <a:ln w="126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282" name="Line 32"/>
            <p:cNvSpPr>
              <a:spLocks noChangeShapeType="1"/>
            </p:cNvSpPr>
            <p:nvPr/>
          </p:nvSpPr>
          <p:spPr bwMode="auto">
            <a:xfrm flipV="1">
              <a:off x="2579" y="1241"/>
              <a:ext cx="0" cy="2266"/>
            </a:xfrm>
            <a:prstGeom prst="line">
              <a:avLst/>
            </a:prstGeom>
            <a:noFill/>
            <a:ln w="126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283" name="Line 33"/>
            <p:cNvSpPr>
              <a:spLocks noChangeShapeType="1"/>
            </p:cNvSpPr>
            <p:nvPr/>
          </p:nvSpPr>
          <p:spPr bwMode="auto">
            <a:xfrm flipV="1">
              <a:off x="2860" y="1241"/>
              <a:ext cx="0" cy="2266"/>
            </a:xfrm>
            <a:prstGeom prst="line">
              <a:avLst/>
            </a:prstGeom>
            <a:noFill/>
            <a:ln w="126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3257" name="Group 34"/>
          <p:cNvGrpSpPr>
            <a:grpSpLocks/>
          </p:cNvGrpSpPr>
          <p:nvPr/>
        </p:nvGrpSpPr>
        <p:grpSpPr bwMode="auto">
          <a:xfrm>
            <a:off x="-3175" y="1631950"/>
            <a:ext cx="254000" cy="5222875"/>
            <a:chOff x="-2" y="1028"/>
            <a:chExt cx="160" cy="3290"/>
          </a:xfrm>
        </p:grpSpPr>
        <p:pic>
          <p:nvPicPr>
            <p:cNvPr id="53258" name="Picture 3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3259" name="Rectangle 36"/>
            <p:cNvSpPr>
              <a:spLocks noChangeArrowheads="1"/>
            </p:cNvSpPr>
            <p:nvPr/>
          </p:nvSpPr>
          <p:spPr bwMode="auto">
            <a:xfrm rot="-5400000">
              <a:off x="-1507" y="2535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690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3600">
                <a:solidFill>
                  <a:srgbClr val="FFFFFF"/>
                </a:solidFill>
              </a:rPr>
              <a:t>Image Sampling And Quantisation (cont…)</a:t>
            </a:r>
          </a:p>
        </p:txBody>
      </p:sp>
      <p:sp>
        <p:nvSpPr>
          <p:cNvPr id="54275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3200">
                <a:solidFill>
                  <a:srgbClr val="000000"/>
                </a:solidFill>
              </a:rPr>
              <a:t>Remember that a digital image is always only an </a:t>
            </a:r>
            <a:r>
              <a:rPr lang="en-IE" sz="3200" b="1">
                <a:solidFill>
                  <a:srgbClr val="000000"/>
                </a:solidFill>
              </a:rPr>
              <a:t>approximation</a:t>
            </a:r>
            <a:r>
              <a:rPr lang="en-IE" sz="3200">
                <a:solidFill>
                  <a:srgbClr val="000000"/>
                </a:solidFill>
              </a:rPr>
              <a:t> of a real world scene</a:t>
            </a:r>
          </a:p>
        </p:txBody>
      </p:sp>
      <p:pic>
        <p:nvPicPr>
          <p:cNvPr id="5427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87"/>
          <a:stretch>
            <a:fillRect/>
          </a:stretch>
        </p:blipFill>
        <p:spPr bwMode="auto">
          <a:xfrm>
            <a:off x="1962150" y="3030538"/>
            <a:ext cx="5197475" cy="299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1968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54277" name="Group 4"/>
          <p:cNvGrpSpPr>
            <a:grpSpLocks/>
          </p:cNvGrpSpPr>
          <p:nvPr/>
        </p:nvGrpSpPr>
        <p:grpSpPr bwMode="auto">
          <a:xfrm>
            <a:off x="-3175" y="1631950"/>
            <a:ext cx="254000" cy="5222875"/>
            <a:chOff x="-2" y="1028"/>
            <a:chExt cx="160" cy="3290"/>
          </a:xfrm>
        </p:grpSpPr>
        <p:pic>
          <p:nvPicPr>
            <p:cNvPr id="54278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4279" name="Rectangle 6"/>
            <p:cNvSpPr>
              <a:spLocks noChangeArrowheads="1"/>
            </p:cNvSpPr>
            <p:nvPr/>
          </p:nvSpPr>
          <p:spPr bwMode="auto">
            <a:xfrm rot="-5400000">
              <a:off x="-1507" y="2535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4839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Spatial Resolution</a:t>
            </a:r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3200" i="1">
                <a:solidFill>
                  <a:srgbClr val="000000"/>
                </a:solidFill>
              </a:rPr>
              <a:t>The spatial resolution</a:t>
            </a:r>
            <a:r>
              <a:rPr lang="en-IE" sz="3200">
                <a:solidFill>
                  <a:srgbClr val="000000"/>
                </a:solidFill>
              </a:rPr>
              <a:t> of an image is determined by how sampling was carried out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3200">
                <a:solidFill>
                  <a:srgbClr val="000000"/>
                </a:solidFill>
              </a:rPr>
              <a:t>Spatial resolution simply refers to the smallest discernable detail in an image</a:t>
            </a:r>
          </a:p>
          <a:p>
            <a:pPr marL="0" lvl="1" indent="0" eaLnBrk="1" hangingPunct="1">
              <a:spcBef>
                <a:spcPts val="700"/>
              </a:spcBef>
              <a:buClrTx/>
              <a:buFontTx/>
              <a:buNone/>
            </a:pPr>
            <a:r>
              <a:rPr lang="en-IE" sz="2800">
                <a:solidFill>
                  <a:srgbClr val="000000"/>
                </a:solidFill>
              </a:rPr>
              <a:t>Vision specialists will </a:t>
            </a:r>
            <a:br>
              <a:rPr lang="en-IE" sz="2800">
                <a:solidFill>
                  <a:srgbClr val="000000"/>
                </a:solidFill>
              </a:rPr>
            </a:br>
            <a:r>
              <a:rPr lang="en-IE" sz="2800">
                <a:solidFill>
                  <a:srgbClr val="000000"/>
                </a:solidFill>
              </a:rPr>
              <a:t>often talk about pixel </a:t>
            </a:r>
            <a:br>
              <a:rPr lang="en-IE" sz="2800">
                <a:solidFill>
                  <a:srgbClr val="000000"/>
                </a:solidFill>
              </a:rPr>
            </a:br>
            <a:r>
              <a:rPr lang="en-IE" sz="2800">
                <a:solidFill>
                  <a:srgbClr val="000000"/>
                </a:solidFill>
              </a:rPr>
              <a:t>size</a:t>
            </a:r>
          </a:p>
          <a:p>
            <a:pPr marL="0" lvl="1" indent="0" eaLnBrk="1" hangingPunct="1">
              <a:spcBef>
                <a:spcPts val="700"/>
              </a:spcBef>
              <a:buClrTx/>
              <a:buFontTx/>
              <a:buNone/>
            </a:pPr>
            <a:r>
              <a:rPr lang="en-IE" sz="2800">
                <a:solidFill>
                  <a:srgbClr val="000000"/>
                </a:solidFill>
              </a:rPr>
              <a:t>Graphic designers will </a:t>
            </a:r>
            <a:br>
              <a:rPr lang="en-IE" sz="2800">
                <a:solidFill>
                  <a:srgbClr val="000000"/>
                </a:solidFill>
              </a:rPr>
            </a:br>
            <a:r>
              <a:rPr lang="en-IE" sz="2800">
                <a:solidFill>
                  <a:srgbClr val="000000"/>
                </a:solidFill>
              </a:rPr>
              <a:t>talk about </a:t>
            </a:r>
            <a:r>
              <a:rPr lang="en-IE" sz="2800" i="1">
                <a:solidFill>
                  <a:srgbClr val="000000"/>
                </a:solidFill>
              </a:rPr>
              <a:t>dots per </a:t>
            </a:r>
            <a:br>
              <a:rPr lang="en-IE" sz="2800" i="1">
                <a:solidFill>
                  <a:srgbClr val="000000"/>
                </a:solidFill>
              </a:rPr>
            </a:br>
            <a:r>
              <a:rPr lang="en-IE" sz="2800" i="1">
                <a:solidFill>
                  <a:srgbClr val="000000"/>
                </a:solidFill>
              </a:rPr>
              <a:t>inch </a:t>
            </a:r>
            <a:r>
              <a:rPr lang="en-IE" sz="2800">
                <a:solidFill>
                  <a:srgbClr val="000000"/>
                </a:solidFill>
              </a:rPr>
              <a:t>(DPI)</a:t>
            </a:r>
          </a:p>
        </p:txBody>
      </p:sp>
      <p:pic>
        <p:nvPicPr>
          <p:cNvPr id="5530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75" y="3438525"/>
            <a:ext cx="3810000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5301" name="AutoShape 4"/>
          <p:cNvSpPr>
            <a:spLocks noChangeArrowheads="1"/>
          </p:cNvSpPr>
          <p:nvPr/>
        </p:nvSpPr>
        <p:spPr bwMode="auto">
          <a:xfrm rot="-900000">
            <a:off x="4794250" y="4824413"/>
            <a:ext cx="2270125" cy="1943100"/>
          </a:xfrm>
          <a:prstGeom prst="irregularSeal1">
            <a:avLst/>
          </a:prstGeom>
          <a:solidFill>
            <a:srgbClr val="99CCFF"/>
          </a:solidFill>
          <a:ln w="12600">
            <a:solidFill>
              <a:srgbClr val="0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800" b="1">
                <a:solidFill>
                  <a:srgbClr val="333399"/>
                </a:solidFill>
              </a:rPr>
              <a:t>5.1 Megapixels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7361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Spatial Resolution (cont…)</a:t>
            </a:r>
          </a:p>
        </p:txBody>
      </p:sp>
      <p:pic>
        <p:nvPicPr>
          <p:cNvPr id="5632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32"/>
          <a:stretch>
            <a:fillRect/>
          </a:stretch>
        </p:blipFill>
        <p:spPr bwMode="auto">
          <a:xfrm>
            <a:off x="322263" y="1735138"/>
            <a:ext cx="8721725" cy="4135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1293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56324" name="Group 3"/>
          <p:cNvGrpSpPr>
            <a:grpSpLocks/>
          </p:cNvGrpSpPr>
          <p:nvPr/>
        </p:nvGrpSpPr>
        <p:grpSpPr bwMode="auto">
          <a:xfrm>
            <a:off x="-3175" y="1631950"/>
            <a:ext cx="254000" cy="5222875"/>
            <a:chOff x="-2" y="1028"/>
            <a:chExt cx="160" cy="3290"/>
          </a:xfrm>
        </p:grpSpPr>
        <p:pic>
          <p:nvPicPr>
            <p:cNvPr id="56325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6326" name="Rectangle 5"/>
            <p:cNvSpPr>
              <a:spLocks noChangeArrowheads="1"/>
            </p:cNvSpPr>
            <p:nvPr/>
          </p:nvSpPr>
          <p:spPr bwMode="auto">
            <a:xfrm rot="-5400000">
              <a:off x="-1507" y="2535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6358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Spatial Resolution (cont…)</a:t>
            </a:r>
          </a:p>
        </p:txBody>
      </p:sp>
      <p:pic>
        <p:nvPicPr>
          <p:cNvPr id="5734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553" b="60092"/>
          <a:stretch>
            <a:fillRect/>
          </a:stretch>
        </p:blipFill>
        <p:spPr bwMode="auto">
          <a:xfrm>
            <a:off x="1906588" y="1362075"/>
            <a:ext cx="5346700" cy="524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66553" b="6009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57348" name="Group 3"/>
          <p:cNvGrpSpPr>
            <a:grpSpLocks/>
          </p:cNvGrpSpPr>
          <p:nvPr/>
        </p:nvGrpSpPr>
        <p:grpSpPr bwMode="auto">
          <a:xfrm>
            <a:off x="-3175" y="1631950"/>
            <a:ext cx="254000" cy="5222875"/>
            <a:chOff x="-2" y="1028"/>
            <a:chExt cx="160" cy="3290"/>
          </a:xfrm>
        </p:grpSpPr>
        <p:pic>
          <p:nvPicPr>
            <p:cNvPr id="57349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7350" name="Rectangle 5"/>
            <p:cNvSpPr>
              <a:spLocks noChangeArrowheads="1"/>
            </p:cNvSpPr>
            <p:nvPr/>
          </p:nvSpPr>
          <p:spPr bwMode="auto">
            <a:xfrm rot="-5400000">
              <a:off x="-1507" y="2535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7461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Spatial Resolution (cont…)</a:t>
            </a:r>
          </a:p>
        </p:txBody>
      </p:sp>
      <p:pic>
        <p:nvPicPr>
          <p:cNvPr id="5837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23" r="33368" b="60092"/>
          <a:stretch>
            <a:fillRect/>
          </a:stretch>
        </p:blipFill>
        <p:spPr bwMode="auto">
          <a:xfrm>
            <a:off x="1933575" y="1366838"/>
            <a:ext cx="5276850" cy="524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3623" r="33368" b="6009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58372" name="Group 3"/>
          <p:cNvGrpSpPr>
            <a:grpSpLocks/>
          </p:cNvGrpSpPr>
          <p:nvPr/>
        </p:nvGrpSpPr>
        <p:grpSpPr bwMode="auto">
          <a:xfrm>
            <a:off x="-3175" y="1631950"/>
            <a:ext cx="254000" cy="5222875"/>
            <a:chOff x="-2" y="1028"/>
            <a:chExt cx="160" cy="3290"/>
          </a:xfrm>
        </p:grpSpPr>
        <p:pic>
          <p:nvPicPr>
            <p:cNvPr id="58373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8374" name="Rectangle 5"/>
            <p:cNvSpPr>
              <a:spLocks noChangeArrowheads="1"/>
            </p:cNvSpPr>
            <p:nvPr/>
          </p:nvSpPr>
          <p:spPr bwMode="auto">
            <a:xfrm rot="-5400000">
              <a:off x="-1507" y="2535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871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Spatial Resolution (cont…)</a:t>
            </a:r>
          </a:p>
        </p:txBody>
      </p:sp>
      <p:pic>
        <p:nvPicPr>
          <p:cNvPr id="5939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1" b="60092"/>
          <a:stretch>
            <a:fillRect/>
          </a:stretch>
        </p:blipFill>
        <p:spPr bwMode="auto">
          <a:xfrm>
            <a:off x="1919288" y="1381125"/>
            <a:ext cx="5362575" cy="524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66641" b="6009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59396" name="Group 3"/>
          <p:cNvGrpSpPr>
            <a:grpSpLocks/>
          </p:cNvGrpSpPr>
          <p:nvPr/>
        </p:nvGrpSpPr>
        <p:grpSpPr bwMode="auto">
          <a:xfrm>
            <a:off x="-3175" y="1631950"/>
            <a:ext cx="254000" cy="5222875"/>
            <a:chOff x="-2" y="1028"/>
            <a:chExt cx="160" cy="3290"/>
          </a:xfrm>
        </p:grpSpPr>
        <p:pic>
          <p:nvPicPr>
            <p:cNvPr id="59397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9398" name="Rectangle 5"/>
            <p:cNvSpPr>
              <a:spLocks noChangeArrowheads="1"/>
            </p:cNvSpPr>
            <p:nvPr/>
          </p:nvSpPr>
          <p:spPr bwMode="auto">
            <a:xfrm rot="-5400000">
              <a:off x="-1507" y="2535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597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Spatial Resolution (cont…)</a:t>
            </a:r>
          </a:p>
        </p:txBody>
      </p:sp>
      <p:pic>
        <p:nvPicPr>
          <p:cNvPr id="604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" t="40305" r="66492" b="19403"/>
          <a:stretch>
            <a:fillRect/>
          </a:stretch>
        </p:blipFill>
        <p:spPr bwMode="auto">
          <a:xfrm>
            <a:off x="1889125" y="1382713"/>
            <a:ext cx="5353050" cy="529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2" t="40305" r="66492" b="1940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60420" name="Group 3"/>
          <p:cNvGrpSpPr>
            <a:grpSpLocks/>
          </p:cNvGrpSpPr>
          <p:nvPr/>
        </p:nvGrpSpPr>
        <p:grpSpPr bwMode="auto">
          <a:xfrm>
            <a:off x="-3175" y="1631950"/>
            <a:ext cx="254000" cy="5222875"/>
            <a:chOff x="-2" y="1028"/>
            <a:chExt cx="160" cy="3290"/>
          </a:xfrm>
        </p:grpSpPr>
        <p:pic>
          <p:nvPicPr>
            <p:cNvPr id="60421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60422" name="Rectangle 5"/>
            <p:cNvSpPr>
              <a:spLocks noChangeArrowheads="1"/>
            </p:cNvSpPr>
            <p:nvPr/>
          </p:nvSpPr>
          <p:spPr bwMode="auto">
            <a:xfrm rot="-5400000">
              <a:off x="-1507" y="2535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1782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Spatial Resolution (cont…)</a:t>
            </a:r>
          </a:p>
        </p:txBody>
      </p:sp>
      <p:pic>
        <p:nvPicPr>
          <p:cNvPr id="614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06" t="40305" r="33229" b="19403"/>
          <a:stretch>
            <a:fillRect/>
          </a:stretch>
        </p:blipFill>
        <p:spPr bwMode="auto">
          <a:xfrm>
            <a:off x="1912938" y="1411288"/>
            <a:ext cx="5334000" cy="529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3406" t="40305" r="33229" b="1940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61444" name="Group 3"/>
          <p:cNvGrpSpPr>
            <a:grpSpLocks/>
          </p:cNvGrpSpPr>
          <p:nvPr/>
        </p:nvGrpSpPr>
        <p:grpSpPr bwMode="auto">
          <a:xfrm>
            <a:off x="-3175" y="1631950"/>
            <a:ext cx="254000" cy="5222875"/>
            <a:chOff x="-2" y="1028"/>
            <a:chExt cx="160" cy="3290"/>
          </a:xfrm>
        </p:grpSpPr>
        <p:pic>
          <p:nvPicPr>
            <p:cNvPr id="61445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61446" name="Rectangle 5"/>
            <p:cNvSpPr>
              <a:spLocks noChangeArrowheads="1"/>
            </p:cNvSpPr>
            <p:nvPr/>
          </p:nvSpPr>
          <p:spPr bwMode="auto">
            <a:xfrm rot="-5400000">
              <a:off x="-1507" y="2535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891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Spatial Resolution (cont…)</a:t>
            </a:r>
          </a:p>
        </p:txBody>
      </p:sp>
      <p:pic>
        <p:nvPicPr>
          <p:cNvPr id="6246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97" t="40305" b="19403"/>
          <a:stretch>
            <a:fillRect/>
          </a:stretch>
        </p:blipFill>
        <p:spPr bwMode="auto">
          <a:xfrm>
            <a:off x="1870075" y="1354138"/>
            <a:ext cx="5391150" cy="529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66597" t="40305" b="1940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62468" name="Group 3"/>
          <p:cNvGrpSpPr>
            <a:grpSpLocks/>
          </p:cNvGrpSpPr>
          <p:nvPr/>
        </p:nvGrpSpPr>
        <p:grpSpPr bwMode="auto">
          <a:xfrm>
            <a:off x="-3175" y="1631950"/>
            <a:ext cx="254000" cy="5222875"/>
            <a:chOff x="-2" y="1028"/>
            <a:chExt cx="160" cy="3290"/>
          </a:xfrm>
        </p:grpSpPr>
        <p:pic>
          <p:nvPicPr>
            <p:cNvPr id="62469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62470" name="Rectangle 5"/>
            <p:cNvSpPr>
              <a:spLocks noChangeArrowheads="1"/>
            </p:cNvSpPr>
            <p:nvPr/>
          </p:nvSpPr>
          <p:spPr bwMode="auto">
            <a:xfrm rot="-5400000">
              <a:off x="-1507" y="2535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332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What is a Digital Image? (cont…)</a:t>
            </a:r>
          </a:p>
        </p:txBody>
      </p:sp>
      <p:sp>
        <p:nvSpPr>
          <p:cNvPr id="8195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US" sz="3200">
                <a:solidFill>
                  <a:srgbClr val="000000"/>
                </a:solidFill>
              </a:rPr>
              <a:t>Pixel values typically represent gray levels, colors, heights, opacities etc.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3200" b="1">
                <a:solidFill>
                  <a:srgbClr val="000000"/>
                </a:solidFill>
              </a:rPr>
              <a:t>Remember</a:t>
            </a:r>
            <a:r>
              <a:rPr lang="en-IE" sz="3200">
                <a:solidFill>
                  <a:srgbClr val="000000"/>
                </a:solidFill>
              </a:rPr>
              <a:t> </a:t>
            </a:r>
            <a:r>
              <a:rPr lang="en-IE" sz="3200" i="1">
                <a:solidFill>
                  <a:srgbClr val="000000"/>
                </a:solidFill>
              </a:rPr>
              <a:t>digitization</a:t>
            </a:r>
            <a:r>
              <a:rPr lang="en-IE" sz="3200">
                <a:solidFill>
                  <a:srgbClr val="000000"/>
                </a:solidFill>
              </a:rPr>
              <a:t> implies that a digital image is an </a:t>
            </a:r>
            <a:r>
              <a:rPr lang="en-IE" sz="3200" i="1">
                <a:solidFill>
                  <a:srgbClr val="000000"/>
                </a:solidFill>
              </a:rPr>
              <a:t>approximation</a:t>
            </a:r>
            <a:r>
              <a:rPr lang="en-IE" sz="3200">
                <a:solidFill>
                  <a:srgbClr val="000000"/>
                </a:solidFill>
              </a:rPr>
              <a:t> of a real scene</a:t>
            </a: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99"/>
          <a:stretch>
            <a:fillRect/>
          </a:stretch>
        </p:blipFill>
        <p:spPr bwMode="auto">
          <a:xfrm>
            <a:off x="285750" y="3881438"/>
            <a:ext cx="3940175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1989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8197" name="Group 4"/>
          <p:cNvGrpSpPr>
            <a:grpSpLocks/>
          </p:cNvGrpSpPr>
          <p:nvPr/>
        </p:nvGrpSpPr>
        <p:grpSpPr bwMode="auto">
          <a:xfrm>
            <a:off x="4295775" y="3860800"/>
            <a:ext cx="4549775" cy="2300288"/>
            <a:chOff x="2706" y="2432"/>
            <a:chExt cx="2866" cy="1449"/>
          </a:xfrm>
        </p:grpSpPr>
        <p:pic>
          <p:nvPicPr>
            <p:cNvPr id="8201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6" y="2432"/>
              <a:ext cx="2866" cy="14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8202" name="Rectangle 6"/>
            <p:cNvSpPr>
              <a:spLocks noChangeArrowheads="1"/>
            </p:cNvSpPr>
            <p:nvPr/>
          </p:nvSpPr>
          <p:spPr bwMode="auto">
            <a:xfrm>
              <a:off x="3467" y="2838"/>
              <a:ext cx="123" cy="117"/>
            </a:xfrm>
            <a:prstGeom prst="rect">
              <a:avLst/>
            </a:prstGeom>
            <a:noFill/>
            <a:ln w="126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3" name="Rectangle 7"/>
            <p:cNvSpPr>
              <a:spLocks noChangeArrowheads="1"/>
            </p:cNvSpPr>
            <p:nvPr/>
          </p:nvSpPr>
          <p:spPr bwMode="auto">
            <a:xfrm>
              <a:off x="4082" y="2458"/>
              <a:ext cx="1455" cy="1397"/>
            </a:xfrm>
            <a:prstGeom prst="rect">
              <a:avLst/>
            </a:prstGeom>
            <a:noFill/>
            <a:ln w="126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4" name="Line 8"/>
            <p:cNvSpPr>
              <a:spLocks noChangeShapeType="1"/>
            </p:cNvSpPr>
            <p:nvPr/>
          </p:nvSpPr>
          <p:spPr bwMode="auto">
            <a:xfrm flipV="1">
              <a:off x="3590" y="2788"/>
              <a:ext cx="479" cy="109"/>
            </a:xfrm>
            <a:prstGeom prst="line">
              <a:avLst/>
            </a:prstGeom>
            <a:noFill/>
            <a:ln w="19080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5" name="Rectangle 9"/>
            <p:cNvSpPr>
              <a:spLocks noChangeArrowheads="1"/>
            </p:cNvSpPr>
            <p:nvPr/>
          </p:nvSpPr>
          <p:spPr bwMode="auto">
            <a:xfrm>
              <a:off x="4467" y="2822"/>
              <a:ext cx="51" cy="52"/>
            </a:xfrm>
            <a:prstGeom prst="rect">
              <a:avLst/>
            </a:prstGeom>
            <a:noFill/>
            <a:ln w="126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6" name="Text Box 10"/>
            <p:cNvSpPr txBox="1">
              <a:spLocks noChangeArrowheads="1"/>
            </p:cNvSpPr>
            <p:nvPr/>
          </p:nvSpPr>
          <p:spPr bwMode="auto">
            <a:xfrm>
              <a:off x="4657" y="2650"/>
              <a:ext cx="34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n-IE" sz="1000">
                  <a:solidFill>
                    <a:srgbClr val="CC0000"/>
                  </a:solidFill>
                </a:rPr>
                <a:t>1 pixel</a:t>
              </a:r>
            </a:p>
          </p:txBody>
        </p:sp>
        <p:sp>
          <p:nvSpPr>
            <p:cNvPr id="8207" name="Line 11"/>
            <p:cNvSpPr>
              <a:spLocks noChangeShapeType="1"/>
            </p:cNvSpPr>
            <p:nvPr/>
          </p:nvSpPr>
          <p:spPr bwMode="auto">
            <a:xfrm flipH="1">
              <a:off x="4533" y="2737"/>
              <a:ext cx="173" cy="87"/>
            </a:xfrm>
            <a:prstGeom prst="line">
              <a:avLst/>
            </a:prstGeom>
            <a:noFill/>
            <a:ln w="19080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8199" name="Picture 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6662737"/>
            <a:ext cx="252413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486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Intensity Level Resolution</a:t>
            </a:r>
          </a:p>
        </p:txBody>
      </p:sp>
      <p:sp>
        <p:nvSpPr>
          <p:cNvPr id="63491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3200" i="1">
                <a:solidFill>
                  <a:srgbClr val="000000"/>
                </a:solidFill>
              </a:rPr>
              <a:t>Intensity level resolution</a:t>
            </a:r>
            <a:r>
              <a:rPr lang="en-IE" sz="3200">
                <a:solidFill>
                  <a:srgbClr val="000000"/>
                </a:solidFill>
              </a:rPr>
              <a:t> refers to the number of intensity levels used to represent the image</a:t>
            </a:r>
          </a:p>
          <a:p>
            <a:pPr marL="0" lvl="1" indent="0" eaLnBrk="1" hangingPunct="1">
              <a:spcBef>
                <a:spcPts val="600"/>
              </a:spcBef>
              <a:buClrTx/>
              <a:buFontTx/>
              <a:buNone/>
            </a:pPr>
            <a:r>
              <a:rPr lang="en-IE">
                <a:solidFill>
                  <a:srgbClr val="000000"/>
                </a:solidFill>
              </a:rPr>
              <a:t>The more intensity levels used, the finer the level of detail discernable in an image</a:t>
            </a:r>
          </a:p>
          <a:p>
            <a:pPr marL="0" lvl="1" indent="0" eaLnBrk="1" hangingPunct="1">
              <a:spcBef>
                <a:spcPts val="600"/>
              </a:spcBef>
              <a:buClrTx/>
              <a:buFontTx/>
              <a:buNone/>
            </a:pPr>
            <a:r>
              <a:rPr lang="en-IE">
                <a:solidFill>
                  <a:srgbClr val="000000"/>
                </a:solidFill>
              </a:rPr>
              <a:t>Intensity level resolution is usually given in terms of the number of bits used to store each intensity level</a:t>
            </a:r>
          </a:p>
        </p:txBody>
      </p:sp>
      <p:sp>
        <p:nvSpPr>
          <p:cNvPr id="63492" name="Rectangle 3"/>
          <p:cNvSpPr>
            <a:spLocks noChangeArrowheads="1"/>
          </p:cNvSpPr>
          <p:nvPr/>
        </p:nvSpPr>
        <p:spPr bwMode="auto">
          <a:xfrm>
            <a:off x="1104900" y="4543425"/>
            <a:ext cx="23256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spcBef>
                <a:spcPts val="40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600" b="1">
                <a:solidFill>
                  <a:srgbClr val="000000"/>
                </a:solidFill>
              </a:rPr>
              <a:t>Number of Bits</a:t>
            </a:r>
          </a:p>
        </p:txBody>
      </p:sp>
      <p:sp>
        <p:nvSpPr>
          <p:cNvPr id="63493" name="Rectangle 4"/>
          <p:cNvSpPr>
            <a:spLocks noChangeArrowheads="1"/>
          </p:cNvSpPr>
          <p:nvPr/>
        </p:nvSpPr>
        <p:spPr bwMode="auto">
          <a:xfrm>
            <a:off x="3430588" y="4543425"/>
            <a:ext cx="232568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spcBef>
                <a:spcPts val="40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600" b="1">
                <a:solidFill>
                  <a:srgbClr val="000000"/>
                </a:solidFill>
              </a:rPr>
              <a:t>Number of Intensity Levels</a:t>
            </a:r>
          </a:p>
        </p:txBody>
      </p:sp>
      <p:sp>
        <p:nvSpPr>
          <p:cNvPr id="63494" name="Rectangle 5"/>
          <p:cNvSpPr>
            <a:spLocks noChangeArrowheads="1"/>
          </p:cNvSpPr>
          <p:nvPr/>
        </p:nvSpPr>
        <p:spPr bwMode="auto">
          <a:xfrm>
            <a:off x="5756275" y="4543425"/>
            <a:ext cx="23256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spcBef>
                <a:spcPts val="40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600" b="1">
                <a:solidFill>
                  <a:srgbClr val="000000"/>
                </a:solidFill>
              </a:rPr>
              <a:t>Examples</a:t>
            </a:r>
          </a:p>
        </p:txBody>
      </p:sp>
      <p:sp>
        <p:nvSpPr>
          <p:cNvPr id="63495" name="Rectangle 6"/>
          <p:cNvSpPr>
            <a:spLocks noChangeArrowheads="1"/>
          </p:cNvSpPr>
          <p:nvPr/>
        </p:nvSpPr>
        <p:spPr bwMode="auto">
          <a:xfrm>
            <a:off x="1104900" y="5122863"/>
            <a:ext cx="2325688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algn="ctr">
              <a:spcBef>
                <a:spcPts val="40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6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63496" name="Rectangle 7"/>
          <p:cNvSpPr>
            <a:spLocks noChangeArrowheads="1"/>
          </p:cNvSpPr>
          <p:nvPr/>
        </p:nvSpPr>
        <p:spPr bwMode="auto">
          <a:xfrm>
            <a:off x="3430588" y="5122863"/>
            <a:ext cx="2325687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algn="ctr">
              <a:spcBef>
                <a:spcPts val="40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6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63497" name="Rectangle 8"/>
          <p:cNvSpPr>
            <a:spLocks noChangeArrowheads="1"/>
          </p:cNvSpPr>
          <p:nvPr/>
        </p:nvSpPr>
        <p:spPr bwMode="auto">
          <a:xfrm>
            <a:off x="5756275" y="5122863"/>
            <a:ext cx="2325688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algn="ctr">
              <a:spcBef>
                <a:spcPts val="40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600">
                <a:solidFill>
                  <a:srgbClr val="000000"/>
                </a:solidFill>
              </a:rPr>
              <a:t>0, 1</a:t>
            </a:r>
          </a:p>
        </p:txBody>
      </p:sp>
      <p:sp>
        <p:nvSpPr>
          <p:cNvPr id="63498" name="Rectangle 9"/>
          <p:cNvSpPr>
            <a:spLocks noChangeArrowheads="1"/>
          </p:cNvSpPr>
          <p:nvPr/>
        </p:nvSpPr>
        <p:spPr bwMode="auto">
          <a:xfrm>
            <a:off x="1104900" y="5457825"/>
            <a:ext cx="2325688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algn="ctr">
              <a:spcBef>
                <a:spcPts val="40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6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63499" name="Rectangle 10"/>
          <p:cNvSpPr>
            <a:spLocks noChangeArrowheads="1"/>
          </p:cNvSpPr>
          <p:nvPr/>
        </p:nvSpPr>
        <p:spPr bwMode="auto">
          <a:xfrm>
            <a:off x="3430588" y="5457825"/>
            <a:ext cx="2325687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algn="ctr">
              <a:spcBef>
                <a:spcPts val="40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6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63500" name="Rectangle 11"/>
          <p:cNvSpPr>
            <a:spLocks noChangeArrowheads="1"/>
          </p:cNvSpPr>
          <p:nvPr/>
        </p:nvSpPr>
        <p:spPr bwMode="auto">
          <a:xfrm>
            <a:off x="5756275" y="5457825"/>
            <a:ext cx="2325688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algn="ctr">
              <a:spcBef>
                <a:spcPts val="40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600">
                <a:solidFill>
                  <a:srgbClr val="000000"/>
                </a:solidFill>
              </a:rPr>
              <a:t>00, 01, 10, 11</a:t>
            </a:r>
          </a:p>
        </p:txBody>
      </p:sp>
      <p:sp>
        <p:nvSpPr>
          <p:cNvPr id="63501" name="Rectangle 12"/>
          <p:cNvSpPr>
            <a:spLocks noChangeArrowheads="1"/>
          </p:cNvSpPr>
          <p:nvPr/>
        </p:nvSpPr>
        <p:spPr bwMode="auto">
          <a:xfrm>
            <a:off x="1104900" y="5792788"/>
            <a:ext cx="2325688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algn="ctr">
              <a:spcBef>
                <a:spcPts val="40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6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63502" name="Rectangle 13"/>
          <p:cNvSpPr>
            <a:spLocks noChangeArrowheads="1"/>
          </p:cNvSpPr>
          <p:nvPr/>
        </p:nvSpPr>
        <p:spPr bwMode="auto">
          <a:xfrm>
            <a:off x="3430588" y="5792788"/>
            <a:ext cx="2325687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algn="ctr">
              <a:spcBef>
                <a:spcPts val="40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600">
                <a:solidFill>
                  <a:srgbClr val="000000"/>
                </a:solidFill>
              </a:rPr>
              <a:t>16</a:t>
            </a:r>
          </a:p>
        </p:txBody>
      </p:sp>
      <p:sp>
        <p:nvSpPr>
          <p:cNvPr id="63503" name="Rectangle 14"/>
          <p:cNvSpPr>
            <a:spLocks noChangeArrowheads="1"/>
          </p:cNvSpPr>
          <p:nvPr/>
        </p:nvSpPr>
        <p:spPr bwMode="auto">
          <a:xfrm>
            <a:off x="5756275" y="5792788"/>
            <a:ext cx="2325688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algn="ctr">
              <a:spcBef>
                <a:spcPts val="40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600">
                <a:solidFill>
                  <a:srgbClr val="000000"/>
                </a:solidFill>
              </a:rPr>
              <a:t>0000, 0101, 1111</a:t>
            </a:r>
          </a:p>
        </p:txBody>
      </p:sp>
      <p:sp>
        <p:nvSpPr>
          <p:cNvPr id="63504" name="Rectangle 15"/>
          <p:cNvSpPr>
            <a:spLocks noChangeArrowheads="1"/>
          </p:cNvSpPr>
          <p:nvPr/>
        </p:nvSpPr>
        <p:spPr bwMode="auto">
          <a:xfrm>
            <a:off x="1104900" y="6127750"/>
            <a:ext cx="2325688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algn="ctr">
              <a:spcBef>
                <a:spcPts val="40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600">
                <a:solidFill>
                  <a:srgbClr val="000000"/>
                </a:solidFill>
              </a:rPr>
              <a:t>8</a:t>
            </a:r>
          </a:p>
        </p:txBody>
      </p:sp>
      <p:sp>
        <p:nvSpPr>
          <p:cNvPr id="63505" name="Rectangle 16"/>
          <p:cNvSpPr>
            <a:spLocks noChangeArrowheads="1"/>
          </p:cNvSpPr>
          <p:nvPr/>
        </p:nvSpPr>
        <p:spPr bwMode="auto">
          <a:xfrm>
            <a:off x="3430588" y="6127750"/>
            <a:ext cx="2325687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algn="ctr">
              <a:spcBef>
                <a:spcPts val="40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600">
                <a:solidFill>
                  <a:srgbClr val="000000"/>
                </a:solidFill>
              </a:rPr>
              <a:t>256</a:t>
            </a:r>
          </a:p>
        </p:txBody>
      </p:sp>
      <p:sp>
        <p:nvSpPr>
          <p:cNvPr id="63506" name="Rectangle 17"/>
          <p:cNvSpPr>
            <a:spLocks noChangeArrowheads="1"/>
          </p:cNvSpPr>
          <p:nvPr/>
        </p:nvSpPr>
        <p:spPr bwMode="auto">
          <a:xfrm>
            <a:off x="5756275" y="6127750"/>
            <a:ext cx="2325688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algn="ctr">
              <a:spcBef>
                <a:spcPts val="40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600">
                <a:solidFill>
                  <a:srgbClr val="000000"/>
                </a:solidFill>
              </a:rPr>
              <a:t>00110011, 01010101</a:t>
            </a:r>
          </a:p>
        </p:txBody>
      </p:sp>
      <p:sp>
        <p:nvSpPr>
          <p:cNvPr id="63507" name="Rectangle 18"/>
          <p:cNvSpPr>
            <a:spLocks noChangeArrowheads="1"/>
          </p:cNvSpPr>
          <p:nvPr/>
        </p:nvSpPr>
        <p:spPr bwMode="auto">
          <a:xfrm>
            <a:off x="1104900" y="6462713"/>
            <a:ext cx="2325688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algn="ctr">
              <a:spcBef>
                <a:spcPts val="40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600">
                <a:solidFill>
                  <a:srgbClr val="000000"/>
                </a:solidFill>
              </a:rPr>
              <a:t>16</a:t>
            </a:r>
          </a:p>
        </p:txBody>
      </p:sp>
      <p:sp>
        <p:nvSpPr>
          <p:cNvPr id="63508" name="Rectangle 19"/>
          <p:cNvSpPr>
            <a:spLocks noChangeArrowheads="1"/>
          </p:cNvSpPr>
          <p:nvPr/>
        </p:nvSpPr>
        <p:spPr bwMode="auto">
          <a:xfrm>
            <a:off x="3430588" y="6462713"/>
            <a:ext cx="2325687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algn="ctr">
              <a:spcBef>
                <a:spcPts val="40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600">
                <a:solidFill>
                  <a:srgbClr val="000000"/>
                </a:solidFill>
              </a:rPr>
              <a:t>65,536</a:t>
            </a:r>
          </a:p>
        </p:txBody>
      </p:sp>
      <p:sp>
        <p:nvSpPr>
          <p:cNvPr id="63509" name="Rectangle 20"/>
          <p:cNvSpPr>
            <a:spLocks noChangeArrowheads="1"/>
          </p:cNvSpPr>
          <p:nvPr/>
        </p:nvSpPr>
        <p:spPr bwMode="auto">
          <a:xfrm>
            <a:off x="5756275" y="6462713"/>
            <a:ext cx="2325688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algn="ctr">
              <a:spcBef>
                <a:spcPts val="40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1600">
                <a:solidFill>
                  <a:srgbClr val="000000"/>
                </a:solidFill>
              </a:rPr>
              <a:t>1010101010101010</a:t>
            </a:r>
          </a:p>
        </p:txBody>
      </p:sp>
      <p:sp>
        <p:nvSpPr>
          <p:cNvPr id="63510" name="Line 21"/>
          <p:cNvSpPr>
            <a:spLocks noChangeShapeType="1"/>
          </p:cNvSpPr>
          <p:nvPr/>
        </p:nvSpPr>
        <p:spPr bwMode="auto">
          <a:xfrm>
            <a:off x="1104900" y="4543425"/>
            <a:ext cx="6977063" cy="1588"/>
          </a:xfrm>
          <a:prstGeom prst="line">
            <a:avLst/>
          </a:prstGeom>
          <a:noFill/>
          <a:ln w="2844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11" name="Line 22"/>
          <p:cNvSpPr>
            <a:spLocks noChangeShapeType="1"/>
          </p:cNvSpPr>
          <p:nvPr/>
        </p:nvSpPr>
        <p:spPr bwMode="auto">
          <a:xfrm>
            <a:off x="1104900" y="5457825"/>
            <a:ext cx="6977063" cy="1588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12" name="Line 23"/>
          <p:cNvSpPr>
            <a:spLocks noChangeShapeType="1"/>
          </p:cNvSpPr>
          <p:nvPr/>
        </p:nvSpPr>
        <p:spPr bwMode="auto">
          <a:xfrm>
            <a:off x="1104900" y="5792788"/>
            <a:ext cx="6977063" cy="1587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13" name="Line 24"/>
          <p:cNvSpPr>
            <a:spLocks noChangeShapeType="1"/>
          </p:cNvSpPr>
          <p:nvPr/>
        </p:nvSpPr>
        <p:spPr bwMode="auto">
          <a:xfrm>
            <a:off x="1104900" y="6127750"/>
            <a:ext cx="6977063" cy="1588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14" name="Line 25"/>
          <p:cNvSpPr>
            <a:spLocks noChangeShapeType="1"/>
          </p:cNvSpPr>
          <p:nvPr/>
        </p:nvSpPr>
        <p:spPr bwMode="auto">
          <a:xfrm>
            <a:off x="1104900" y="6797675"/>
            <a:ext cx="6977063" cy="1588"/>
          </a:xfrm>
          <a:prstGeom prst="line">
            <a:avLst/>
          </a:prstGeom>
          <a:noFill/>
          <a:ln w="2844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15" name="Line 26"/>
          <p:cNvSpPr>
            <a:spLocks noChangeShapeType="1"/>
          </p:cNvSpPr>
          <p:nvPr/>
        </p:nvSpPr>
        <p:spPr bwMode="auto">
          <a:xfrm>
            <a:off x="1104900" y="4543425"/>
            <a:ext cx="1588" cy="2254250"/>
          </a:xfrm>
          <a:prstGeom prst="line">
            <a:avLst/>
          </a:prstGeom>
          <a:noFill/>
          <a:ln w="2844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16" name="Line 27"/>
          <p:cNvSpPr>
            <a:spLocks noChangeShapeType="1"/>
          </p:cNvSpPr>
          <p:nvPr/>
        </p:nvSpPr>
        <p:spPr bwMode="auto">
          <a:xfrm>
            <a:off x="3430588" y="4543425"/>
            <a:ext cx="1587" cy="2254250"/>
          </a:xfrm>
          <a:prstGeom prst="line">
            <a:avLst/>
          </a:prstGeom>
          <a:noFill/>
          <a:ln w="2844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17" name="Line 28"/>
          <p:cNvSpPr>
            <a:spLocks noChangeShapeType="1"/>
          </p:cNvSpPr>
          <p:nvPr/>
        </p:nvSpPr>
        <p:spPr bwMode="auto">
          <a:xfrm>
            <a:off x="5756275" y="4543425"/>
            <a:ext cx="1588" cy="2254250"/>
          </a:xfrm>
          <a:prstGeom prst="line">
            <a:avLst/>
          </a:prstGeom>
          <a:noFill/>
          <a:ln w="2844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18" name="Line 29"/>
          <p:cNvSpPr>
            <a:spLocks noChangeShapeType="1"/>
          </p:cNvSpPr>
          <p:nvPr/>
        </p:nvSpPr>
        <p:spPr bwMode="auto">
          <a:xfrm>
            <a:off x="8081963" y="4543425"/>
            <a:ext cx="1587" cy="2254250"/>
          </a:xfrm>
          <a:prstGeom prst="line">
            <a:avLst/>
          </a:prstGeom>
          <a:noFill/>
          <a:ln w="2844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19" name="Line 30"/>
          <p:cNvSpPr>
            <a:spLocks noChangeShapeType="1"/>
          </p:cNvSpPr>
          <p:nvPr/>
        </p:nvSpPr>
        <p:spPr bwMode="auto">
          <a:xfrm>
            <a:off x="1104900" y="6462713"/>
            <a:ext cx="6977063" cy="1587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20" name="Line 31"/>
          <p:cNvSpPr>
            <a:spLocks noChangeShapeType="1"/>
          </p:cNvSpPr>
          <p:nvPr/>
        </p:nvSpPr>
        <p:spPr bwMode="auto">
          <a:xfrm>
            <a:off x="1104900" y="5122863"/>
            <a:ext cx="6977063" cy="1587"/>
          </a:xfrm>
          <a:prstGeom prst="line">
            <a:avLst/>
          </a:prstGeom>
          <a:noFill/>
          <a:ln w="2844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4657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Intensity Level Resolution (cont…)</a:t>
            </a:r>
          </a:p>
        </p:txBody>
      </p:sp>
      <p:pic>
        <p:nvPicPr>
          <p:cNvPr id="645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87" b="50180"/>
          <a:stretch>
            <a:fillRect/>
          </a:stretch>
        </p:blipFill>
        <p:spPr bwMode="auto">
          <a:xfrm>
            <a:off x="485775" y="1597025"/>
            <a:ext cx="4102100" cy="246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19487" b="5018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451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7" t="49702"/>
          <a:stretch>
            <a:fillRect/>
          </a:stretch>
        </p:blipFill>
        <p:spPr bwMode="auto">
          <a:xfrm>
            <a:off x="4591050" y="4068763"/>
            <a:ext cx="4160838" cy="251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9507" t="4970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4517" name="Text Box 4"/>
          <p:cNvSpPr txBox="1">
            <a:spLocks noChangeArrowheads="1"/>
          </p:cNvSpPr>
          <p:nvPr/>
        </p:nvSpPr>
        <p:spPr bwMode="auto">
          <a:xfrm>
            <a:off x="2711450" y="1344613"/>
            <a:ext cx="1728788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IE" sz="1200">
                <a:solidFill>
                  <a:srgbClr val="000000"/>
                </a:solidFill>
              </a:rPr>
              <a:t>128 grey levels (7 bpp)</a:t>
            </a:r>
          </a:p>
        </p:txBody>
      </p:sp>
      <p:sp>
        <p:nvSpPr>
          <p:cNvPr id="64518" name="Text Box 5"/>
          <p:cNvSpPr txBox="1">
            <a:spLocks noChangeArrowheads="1"/>
          </p:cNvSpPr>
          <p:nvPr/>
        </p:nvSpPr>
        <p:spPr bwMode="auto">
          <a:xfrm>
            <a:off x="4824413" y="1328738"/>
            <a:ext cx="164465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IE" sz="1200">
                <a:solidFill>
                  <a:srgbClr val="000000"/>
                </a:solidFill>
              </a:rPr>
              <a:t>64 grey levels (6 bpp)</a:t>
            </a:r>
          </a:p>
        </p:txBody>
      </p:sp>
      <p:sp>
        <p:nvSpPr>
          <p:cNvPr id="64519" name="Text Box 6"/>
          <p:cNvSpPr txBox="1">
            <a:spLocks noChangeArrowheads="1"/>
          </p:cNvSpPr>
          <p:nvPr/>
        </p:nvSpPr>
        <p:spPr bwMode="auto">
          <a:xfrm>
            <a:off x="6869113" y="1328738"/>
            <a:ext cx="164465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IE" sz="1200">
                <a:solidFill>
                  <a:srgbClr val="000000"/>
                </a:solidFill>
              </a:rPr>
              <a:t>32 grey levels (5 bpp)</a:t>
            </a:r>
          </a:p>
        </p:txBody>
      </p:sp>
      <p:sp>
        <p:nvSpPr>
          <p:cNvPr id="64520" name="Text Box 7"/>
          <p:cNvSpPr txBox="1">
            <a:spLocks noChangeArrowheads="1"/>
          </p:cNvSpPr>
          <p:nvPr/>
        </p:nvSpPr>
        <p:spPr bwMode="auto">
          <a:xfrm>
            <a:off x="687388" y="6497638"/>
            <a:ext cx="164465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IE" sz="1200">
                <a:solidFill>
                  <a:srgbClr val="000000"/>
                </a:solidFill>
              </a:rPr>
              <a:t>16 grey levels (4 bpp)</a:t>
            </a:r>
          </a:p>
        </p:txBody>
      </p:sp>
      <p:sp>
        <p:nvSpPr>
          <p:cNvPr id="64521" name="Text Box 8"/>
          <p:cNvSpPr txBox="1">
            <a:spLocks noChangeArrowheads="1"/>
          </p:cNvSpPr>
          <p:nvPr/>
        </p:nvSpPr>
        <p:spPr bwMode="auto">
          <a:xfrm>
            <a:off x="2803525" y="6497638"/>
            <a:ext cx="1560513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IE" sz="1200">
                <a:solidFill>
                  <a:srgbClr val="000000"/>
                </a:solidFill>
              </a:rPr>
              <a:t>8 grey levels (3 bpp)</a:t>
            </a:r>
          </a:p>
        </p:txBody>
      </p:sp>
      <p:sp>
        <p:nvSpPr>
          <p:cNvPr id="64522" name="Text Box 9"/>
          <p:cNvSpPr txBox="1">
            <a:spLocks noChangeArrowheads="1"/>
          </p:cNvSpPr>
          <p:nvPr/>
        </p:nvSpPr>
        <p:spPr bwMode="auto">
          <a:xfrm>
            <a:off x="4852988" y="6513513"/>
            <a:ext cx="1560512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IE" sz="1200">
                <a:solidFill>
                  <a:srgbClr val="000000"/>
                </a:solidFill>
              </a:rPr>
              <a:t>4 grey levels (2 bpp)</a:t>
            </a:r>
          </a:p>
        </p:txBody>
      </p:sp>
      <p:sp>
        <p:nvSpPr>
          <p:cNvPr id="64523" name="Text Box 10"/>
          <p:cNvSpPr txBox="1">
            <a:spLocks noChangeArrowheads="1"/>
          </p:cNvSpPr>
          <p:nvPr/>
        </p:nvSpPr>
        <p:spPr bwMode="auto">
          <a:xfrm>
            <a:off x="6838950" y="6513513"/>
            <a:ext cx="172402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IE" sz="1200">
                <a:solidFill>
                  <a:srgbClr val="000000"/>
                </a:solidFill>
              </a:rPr>
              <a:t>2 grey levels (1 bpp)</a:t>
            </a:r>
          </a:p>
        </p:txBody>
      </p:sp>
      <p:pic>
        <p:nvPicPr>
          <p:cNvPr id="64524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58" r="19487"/>
          <a:stretch>
            <a:fillRect/>
          </a:stretch>
        </p:blipFill>
        <p:spPr bwMode="auto">
          <a:xfrm>
            <a:off x="4606925" y="1585913"/>
            <a:ext cx="4102100" cy="247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49858" r="1948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452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7" b="50049"/>
          <a:stretch>
            <a:fillRect/>
          </a:stretch>
        </p:blipFill>
        <p:spPr bwMode="auto">
          <a:xfrm>
            <a:off x="461963" y="4067175"/>
            <a:ext cx="4160837" cy="249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9507" b="5004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4526" name="Text Box 13"/>
          <p:cNvSpPr txBox="1">
            <a:spLocks noChangeArrowheads="1"/>
          </p:cNvSpPr>
          <p:nvPr/>
        </p:nvSpPr>
        <p:spPr bwMode="auto">
          <a:xfrm>
            <a:off x="360363" y="1344613"/>
            <a:ext cx="233045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IE" sz="1200">
                <a:solidFill>
                  <a:srgbClr val="000000"/>
                </a:solidFill>
              </a:rPr>
              <a:t>256 grey levels (8 bits per pixel)</a:t>
            </a:r>
          </a:p>
        </p:txBody>
      </p:sp>
      <p:grpSp>
        <p:nvGrpSpPr>
          <p:cNvPr id="64527" name="Group 14"/>
          <p:cNvGrpSpPr>
            <a:grpSpLocks/>
          </p:cNvGrpSpPr>
          <p:nvPr/>
        </p:nvGrpSpPr>
        <p:grpSpPr bwMode="auto">
          <a:xfrm>
            <a:off x="-3175" y="1631950"/>
            <a:ext cx="254000" cy="5222875"/>
            <a:chOff x="-2" y="1028"/>
            <a:chExt cx="160" cy="3290"/>
          </a:xfrm>
        </p:grpSpPr>
        <p:pic>
          <p:nvPicPr>
            <p:cNvPr id="64528" name="Picture 1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64529" name="Rectangle 16"/>
            <p:cNvSpPr>
              <a:spLocks noChangeArrowheads="1"/>
            </p:cNvSpPr>
            <p:nvPr/>
          </p:nvSpPr>
          <p:spPr bwMode="auto">
            <a:xfrm rot="-5400000">
              <a:off x="-1507" y="2535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7921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Intensity Level Resolution (cont…)</a:t>
            </a:r>
          </a:p>
        </p:txBody>
      </p:sp>
      <p:pic>
        <p:nvPicPr>
          <p:cNvPr id="6553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520" b="50400"/>
          <a:stretch>
            <a:fillRect/>
          </a:stretch>
        </p:blipFill>
        <p:spPr bwMode="auto">
          <a:xfrm>
            <a:off x="2328863" y="1343025"/>
            <a:ext cx="4459287" cy="5303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59520" b="5040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65540" name="Group 3"/>
          <p:cNvGrpSpPr>
            <a:grpSpLocks/>
          </p:cNvGrpSpPr>
          <p:nvPr/>
        </p:nvGrpSpPr>
        <p:grpSpPr bwMode="auto">
          <a:xfrm>
            <a:off x="-3175" y="1631950"/>
            <a:ext cx="254000" cy="5222875"/>
            <a:chOff x="-2" y="1028"/>
            <a:chExt cx="160" cy="3290"/>
          </a:xfrm>
        </p:grpSpPr>
        <p:pic>
          <p:nvPicPr>
            <p:cNvPr id="65541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65542" name="Rectangle 5"/>
            <p:cNvSpPr>
              <a:spLocks noChangeArrowheads="1"/>
            </p:cNvSpPr>
            <p:nvPr/>
          </p:nvSpPr>
          <p:spPr bwMode="auto">
            <a:xfrm rot="-5400000">
              <a:off x="-1507" y="2535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380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Intensity Level Resolution (cont…)</a:t>
            </a:r>
          </a:p>
        </p:txBody>
      </p:sp>
      <p:pic>
        <p:nvPicPr>
          <p:cNvPr id="6656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62" r="19019" b="50400"/>
          <a:stretch>
            <a:fillRect/>
          </a:stretch>
        </p:blipFill>
        <p:spPr bwMode="auto">
          <a:xfrm>
            <a:off x="2363788" y="1371600"/>
            <a:ext cx="4424362" cy="526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0562" r="19019" b="5040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66564" name="Group 3"/>
          <p:cNvGrpSpPr>
            <a:grpSpLocks/>
          </p:cNvGrpSpPr>
          <p:nvPr/>
        </p:nvGrpSpPr>
        <p:grpSpPr bwMode="auto">
          <a:xfrm>
            <a:off x="-3175" y="1631950"/>
            <a:ext cx="254000" cy="5222875"/>
            <a:chOff x="-2" y="1028"/>
            <a:chExt cx="160" cy="3290"/>
          </a:xfrm>
        </p:grpSpPr>
        <p:pic>
          <p:nvPicPr>
            <p:cNvPr id="66565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66566" name="Rectangle 5"/>
            <p:cNvSpPr>
              <a:spLocks noChangeArrowheads="1"/>
            </p:cNvSpPr>
            <p:nvPr/>
          </p:nvSpPr>
          <p:spPr bwMode="auto">
            <a:xfrm rot="-5400000">
              <a:off x="-1507" y="2535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4295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Intensity Level Resolution (cont…)</a:t>
            </a:r>
          </a:p>
        </p:txBody>
      </p:sp>
      <p:pic>
        <p:nvPicPr>
          <p:cNvPr id="6758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58" r="59375"/>
          <a:stretch>
            <a:fillRect/>
          </a:stretch>
        </p:blipFill>
        <p:spPr bwMode="auto">
          <a:xfrm>
            <a:off x="2365375" y="1374775"/>
            <a:ext cx="4400550" cy="527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49858" r="5937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67588" name="Group 3"/>
          <p:cNvGrpSpPr>
            <a:grpSpLocks/>
          </p:cNvGrpSpPr>
          <p:nvPr/>
        </p:nvGrpSpPr>
        <p:grpSpPr bwMode="auto">
          <a:xfrm>
            <a:off x="-3175" y="1631950"/>
            <a:ext cx="254000" cy="5222875"/>
            <a:chOff x="-2" y="1028"/>
            <a:chExt cx="160" cy="3290"/>
          </a:xfrm>
        </p:grpSpPr>
        <p:pic>
          <p:nvPicPr>
            <p:cNvPr id="67589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67590" name="Rectangle 5"/>
            <p:cNvSpPr>
              <a:spLocks noChangeArrowheads="1"/>
            </p:cNvSpPr>
            <p:nvPr/>
          </p:nvSpPr>
          <p:spPr bwMode="auto">
            <a:xfrm rot="-5400000">
              <a:off x="-1507" y="2535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3597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Intensity Level Resolution (cont…)</a:t>
            </a:r>
          </a:p>
        </p:txBody>
      </p:sp>
      <p:pic>
        <p:nvPicPr>
          <p:cNvPr id="686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05" t="49858" r="19315"/>
          <a:stretch>
            <a:fillRect/>
          </a:stretch>
        </p:blipFill>
        <p:spPr bwMode="auto">
          <a:xfrm>
            <a:off x="2406650" y="1416050"/>
            <a:ext cx="4375150" cy="527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0305" t="49858" r="1931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68612" name="Group 3"/>
          <p:cNvGrpSpPr>
            <a:grpSpLocks/>
          </p:cNvGrpSpPr>
          <p:nvPr/>
        </p:nvGrpSpPr>
        <p:grpSpPr bwMode="auto">
          <a:xfrm>
            <a:off x="-3175" y="1631950"/>
            <a:ext cx="254000" cy="5222875"/>
            <a:chOff x="-2" y="1028"/>
            <a:chExt cx="160" cy="3290"/>
          </a:xfrm>
        </p:grpSpPr>
        <p:pic>
          <p:nvPicPr>
            <p:cNvPr id="68613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68614" name="Rectangle 5"/>
            <p:cNvSpPr>
              <a:spLocks noChangeArrowheads="1"/>
            </p:cNvSpPr>
            <p:nvPr/>
          </p:nvSpPr>
          <p:spPr bwMode="auto">
            <a:xfrm rot="-5400000">
              <a:off x="-1507" y="2535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7372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Intensity Level Resolution (cont…)</a:t>
            </a:r>
          </a:p>
        </p:txBody>
      </p:sp>
      <p:pic>
        <p:nvPicPr>
          <p:cNvPr id="6963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7" r="40295" b="50049"/>
          <a:stretch>
            <a:fillRect/>
          </a:stretch>
        </p:blipFill>
        <p:spPr bwMode="auto">
          <a:xfrm>
            <a:off x="2338388" y="1393825"/>
            <a:ext cx="4435475" cy="532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9507" r="40295" b="5004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69636" name="Group 3"/>
          <p:cNvGrpSpPr>
            <a:grpSpLocks/>
          </p:cNvGrpSpPr>
          <p:nvPr/>
        </p:nvGrpSpPr>
        <p:grpSpPr bwMode="auto">
          <a:xfrm>
            <a:off x="-3175" y="1631950"/>
            <a:ext cx="254000" cy="5222875"/>
            <a:chOff x="-2" y="1028"/>
            <a:chExt cx="160" cy="3290"/>
          </a:xfrm>
        </p:grpSpPr>
        <p:pic>
          <p:nvPicPr>
            <p:cNvPr id="69637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69638" name="Rectangle 5"/>
            <p:cNvSpPr>
              <a:spLocks noChangeArrowheads="1"/>
            </p:cNvSpPr>
            <p:nvPr/>
          </p:nvSpPr>
          <p:spPr bwMode="auto">
            <a:xfrm rot="-5400000">
              <a:off x="-1507" y="2535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862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Intensity Level Resolution (cont…)</a:t>
            </a:r>
          </a:p>
        </p:txBody>
      </p:sp>
      <p:pic>
        <p:nvPicPr>
          <p:cNvPr id="7065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75" b="50049"/>
          <a:stretch>
            <a:fillRect/>
          </a:stretch>
        </p:blipFill>
        <p:spPr bwMode="auto">
          <a:xfrm>
            <a:off x="2349500" y="1393825"/>
            <a:ext cx="4432300" cy="532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59875" b="5004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70660" name="Group 3"/>
          <p:cNvGrpSpPr>
            <a:grpSpLocks/>
          </p:cNvGrpSpPr>
          <p:nvPr/>
        </p:nvGrpSpPr>
        <p:grpSpPr bwMode="auto">
          <a:xfrm>
            <a:off x="-3175" y="1631950"/>
            <a:ext cx="254000" cy="5222875"/>
            <a:chOff x="-2" y="1028"/>
            <a:chExt cx="160" cy="3290"/>
          </a:xfrm>
        </p:grpSpPr>
        <p:pic>
          <p:nvPicPr>
            <p:cNvPr id="70661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0662" name="Rectangle 5"/>
            <p:cNvSpPr>
              <a:spLocks noChangeArrowheads="1"/>
            </p:cNvSpPr>
            <p:nvPr/>
          </p:nvSpPr>
          <p:spPr bwMode="auto">
            <a:xfrm rot="-5400000">
              <a:off x="-1507" y="2535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7446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Intensity Level Resolution (cont…)</a:t>
            </a:r>
          </a:p>
        </p:txBody>
      </p:sp>
      <p:pic>
        <p:nvPicPr>
          <p:cNvPr id="7168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7" t="49702" r="40163"/>
          <a:stretch>
            <a:fillRect/>
          </a:stretch>
        </p:blipFill>
        <p:spPr bwMode="auto">
          <a:xfrm>
            <a:off x="2335213" y="1344613"/>
            <a:ext cx="4465637" cy="538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9507" t="49702" r="4016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71684" name="Group 3"/>
          <p:cNvGrpSpPr>
            <a:grpSpLocks/>
          </p:cNvGrpSpPr>
          <p:nvPr/>
        </p:nvGrpSpPr>
        <p:grpSpPr bwMode="auto">
          <a:xfrm>
            <a:off x="-3175" y="1631950"/>
            <a:ext cx="254000" cy="5222875"/>
            <a:chOff x="-2" y="1028"/>
            <a:chExt cx="160" cy="3290"/>
          </a:xfrm>
        </p:grpSpPr>
        <p:pic>
          <p:nvPicPr>
            <p:cNvPr id="71685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1686" name="Rectangle 5"/>
            <p:cNvSpPr>
              <a:spLocks noChangeArrowheads="1"/>
            </p:cNvSpPr>
            <p:nvPr/>
          </p:nvSpPr>
          <p:spPr bwMode="auto">
            <a:xfrm rot="-5400000">
              <a:off x="-1507" y="2535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021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Intensity Level Resolution (cont…)</a:t>
            </a:r>
          </a:p>
        </p:txBody>
      </p:sp>
      <p:pic>
        <p:nvPicPr>
          <p:cNvPr id="7270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42" t="49702"/>
          <a:stretch>
            <a:fillRect/>
          </a:stretch>
        </p:blipFill>
        <p:spPr bwMode="auto">
          <a:xfrm>
            <a:off x="2300288" y="1420813"/>
            <a:ext cx="4529137" cy="538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59842" t="4970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72708" name="Group 3"/>
          <p:cNvGrpSpPr>
            <a:grpSpLocks/>
          </p:cNvGrpSpPr>
          <p:nvPr/>
        </p:nvGrpSpPr>
        <p:grpSpPr bwMode="auto">
          <a:xfrm>
            <a:off x="-3175" y="1631950"/>
            <a:ext cx="254000" cy="5222875"/>
            <a:chOff x="-2" y="1028"/>
            <a:chExt cx="160" cy="3290"/>
          </a:xfrm>
        </p:grpSpPr>
        <p:pic>
          <p:nvPicPr>
            <p:cNvPr id="72709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2710" name="Rectangle 5"/>
            <p:cNvSpPr>
              <a:spLocks noChangeArrowheads="1"/>
            </p:cNvSpPr>
            <p:nvPr/>
          </p:nvSpPr>
          <p:spPr bwMode="auto">
            <a:xfrm rot="-5400000">
              <a:off x="-1507" y="2535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108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What is a Digital Image? (cont…)</a:t>
            </a:r>
          </a:p>
        </p:txBody>
      </p:sp>
      <p:sp>
        <p:nvSpPr>
          <p:cNvPr id="9219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marL="819150" indent="-284163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700"/>
              </a:spcBef>
              <a:buClrTx/>
              <a:buFontTx/>
              <a:buNone/>
            </a:pPr>
            <a:r>
              <a:rPr lang="en-US" sz="2800">
                <a:solidFill>
                  <a:srgbClr val="000000"/>
                </a:solidFill>
              </a:rPr>
              <a:t>Common image formats include:</a:t>
            </a:r>
          </a:p>
          <a:p>
            <a:pPr lvl="1" eaLnBrk="1" hangingPunct="1">
              <a:spcBef>
                <a:spcPts val="600"/>
              </a:spcBef>
              <a:buFont typeface="Arial" pitchFamily="34" charset="0"/>
              <a:buChar char="–"/>
            </a:pPr>
            <a:r>
              <a:rPr lang="en-US">
                <a:solidFill>
                  <a:srgbClr val="000000"/>
                </a:solidFill>
              </a:rPr>
              <a:t>1 sample per point (B&amp;W or Grayscale)</a:t>
            </a:r>
          </a:p>
          <a:p>
            <a:pPr lvl="1" eaLnBrk="1" hangingPunct="1">
              <a:spcBef>
                <a:spcPts val="600"/>
              </a:spcBef>
              <a:buFont typeface="Arial" pitchFamily="34" charset="0"/>
              <a:buChar char="–"/>
            </a:pPr>
            <a:r>
              <a:rPr lang="en-US">
                <a:solidFill>
                  <a:srgbClr val="000000"/>
                </a:solidFill>
              </a:rPr>
              <a:t>3 samples per point (Red, Green, and Blue)</a:t>
            </a:r>
          </a:p>
          <a:p>
            <a:pPr lvl="1" eaLnBrk="1" hangingPunct="1">
              <a:spcBef>
                <a:spcPts val="600"/>
              </a:spcBef>
              <a:buFont typeface="Arial" pitchFamily="34" charset="0"/>
              <a:buChar char="–"/>
            </a:pPr>
            <a:r>
              <a:rPr lang="en-US">
                <a:solidFill>
                  <a:srgbClr val="000000"/>
                </a:solidFill>
              </a:rPr>
              <a:t>4 samples per point (Red, Green, Blue, and “Alpha”, aka Opacity)</a:t>
            </a:r>
          </a:p>
          <a:p>
            <a:pPr lvl="1" eaLnBrk="1" hangingPunct="1">
              <a:spcBef>
                <a:spcPts val="600"/>
              </a:spcBef>
              <a:buClrTx/>
              <a:buFontTx/>
              <a:buNone/>
            </a:pPr>
            <a:endParaRPr lang="en-IE">
              <a:solidFill>
                <a:srgbClr val="000000"/>
              </a:solidFill>
            </a:endParaRPr>
          </a:p>
          <a:p>
            <a:pPr lvl="1" eaLnBrk="1" hangingPunct="1">
              <a:spcBef>
                <a:spcPts val="600"/>
              </a:spcBef>
              <a:buClrTx/>
              <a:buFontTx/>
              <a:buNone/>
            </a:pPr>
            <a:endParaRPr lang="en-IE">
              <a:solidFill>
                <a:srgbClr val="000000"/>
              </a:solidFill>
            </a:endParaRPr>
          </a:p>
          <a:p>
            <a:pPr lvl="1" eaLnBrk="1" hangingPunct="1">
              <a:spcBef>
                <a:spcPts val="600"/>
              </a:spcBef>
              <a:buClrTx/>
              <a:buFontTx/>
              <a:buNone/>
            </a:pPr>
            <a:endParaRPr lang="en-IE">
              <a:solidFill>
                <a:srgbClr val="000000"/>
              </a:solidFill>
            </a:endParaRPr>
          </a:p>
          <a:p>
            <a:pPr lvl="1" eaLnBrk="1" hangingPunct="1">
              <a:spcBef>
                <a:spcPts val="600"/>
              </a:spcBef>
              <a:buClrTx/>
              <a:buFontTx/>
              <a:buNone/>
            </a:pPr>
            <a:endParaRPr lang="en-IE">
              <a:solidFill>
                <a:srgbClr val="000000"/>
              </a:solidFill>
            </a:endParaRPr>
          </a:p>
          <a:p>
            <a:pPr eaLnBrk="1" hangingPunct="1">
              <a:spcBef>
                <a:spcPts val="700"/>
              </a:spcBef>
              <a:buClrTx/>
              <a:buFontTx/>
              <a:buNone/>
            </a:pPr>
            <a:endParaRPr lang="en-IE" sz="2800">
              <a:solidFill>
                <a:srgbClr val="000000"/>
              </a:solidFill>
            </a:endParaRPr>
          </a:p>
          <a:p>
            <a:pPr eaLnBrk="1" hangingPunct="1">
              <a:spcBef>
                <a:spcPts val="700"/>
              </a:spcBef>
              <a:buClrTx/>
              <a:buFontTx/>
              <a:buNone/>
            </a:pPr>
            <a:r>
              <a:rPr lang="en-IE" sz="2800">
                <a:solidFill>
                  <a:srgbClr val="000000"/>
                </a:solidFill>
              </a:rPr>
              <a:t>For most of this course we will focus on grey-scale images</a:t>
            </a:r>
          </a:p>
        </p:txBody>
      </p:sp>
      <p:grpSp>
        <p:nvGrpSpPr>
          <p:cNvPr id="9220" name="Group 3"/>
          <p:cNvGrpSpPr>
            <a:grpSpLocks/>
          </p:cNvGrpSpPr>
          <p:nvPr/>
        </p:nvGrpSpPr>
        <p:grpSpPr bwMode="auto">
          <a:xfrm>
            <a:off x="3336925" y="3630613"/>
            <a:ext cx="2408238" cy="2079625"/>
            <a:chOff x="2102" y="2287"/>
            <a:chExt cx="1517" cy="1310"/>
          </a:xfrm>
        </p:grpSpPr>
        <p:pic>
          <p:nvPicPr>
            <p:cNvPr id="9223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2" y="2287"/>
              <a:ext cx="1517" cy="1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9224" name="Text Box 5"/>
            <p:cNvSpPr txBox="1">
              <a:spLocks noChangeArrowheads="1"/>
            </p:cNvSpPr>
            <p:nvPr/>
          </p:nvSpPr>
          <p:spPr bwMode="auto">
            <a:xfrm>
              <a:off x="2102" y="2287"/>
              <a:ext cx="1517" cy="1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9221" name="Picture 6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" y="3630613"/>
            <a:ext cx="2416175" cy="2087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grayscl/>
                  </a:blip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22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288" y="3630613"/>
            <a:ext cx="2416175" cy="2087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7339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GB" sz="4000">
                <a:solidFill>
                  <a:srgbClr val="FFFFFF"/>
                </a:solidFill>
              </a:rPr>
              <a:t>Saturation &amp; Noise</a:t>
            </a:r>
          </a:p>
        </p:txBody>
      </p:sp>
      <p:pic>
        <p:nvPicPr>
          <p:cNvPr id="7373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963" y="1492250"/>
            <a:ext cx="4914900" cy="518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73732" name="Group 3"/>
          <p:cNvGrpSpPr>
            <a:grpSpLocks/>
          </p:cNvGrpSpPr>
          <p:nvPr/>
        </p:nvGrpSpPr>
        <p:grpSpPr bwMode="auto">
          <a:xfrm>
            <a:off x="-3175" y="1631950"/>
            <a:ext cx="254000" cy="5222875"/>
            <a:chOff x="-2" y="1028"/>
            <a:chExt cx="160" cy="3290"/>
          </a:xfrm>
        </p:grpSpPr>
        <p:pic>
          <p:nvPicPr>
            <p:cNvPr id="73733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3734" name="Rectangle 5"/>
            <p:cNvSpPr>
              <a:spLocks noChangeArrowheads="1"/>
            </p:cNvSpPr>
            <p:nvPr/>
          </p:nvSpPr>
          <p:spPr bwMode="auto">
            <a:xfrm rot="-5400000">
              <a:off x="-1507" y="2535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5832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Resolution: How Much Is Enough?</a:t>
            </a:r>
          </a:p>
        </p:txBody>
      </p:sp>
      <p:sp>
        <p:nvSpPr>
          <p:cNvPr id="74755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29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3200">
                <a:solidFill>
                  <a:srgbClr val="000000"/>
                </a:solidFill>
              </a:rPr>
              <a:t>The big question with resolution is always </a:t>
            </a:r>
            <a:r>
              <a:rPr lang="en-IE" sz="3200" i="1">
                <a:solidFill>
                  <a:srgbClr val="000000"/>
                </a:solidFill>
              </a:rPr>
              <a:t>how much is enough</a:t>
            </a:r>
            <a:r>
              <a:rPr lang="en-IE" sz="3200">
                <a:solidFill>
                  <a:srgbClr val="000000"/>
                </a:solidFill>
              </a:rPr>
              <a:t>?</a:t>
            </a:r>
          </a:p>
          <a:p>
            <a:pPr marL="0" lvl="1" indent="0" eaLnBrk="1" hangingPunct="1">
              <a:spcBef>
                <a:spcPts val="700"/>
              </a:spcBef>
              <a:buClrTx/>
              <a:buFontTx/>
              <a:buNone/>
            </a:pPr>
            <a:r>
              <a:rPr lang="en-IE" sz="2800">
                <a:solidFill>
                  <a:srgbClr val="000000"/>
                </a:solidFill>
              </a:rPr>
              <a:t>This all depends on what is in the image and what you would like to do with it</a:t>
            </a:r>
          </a:p>
          <a:p>
            <a:pPr marL="0" lvl="1" indent="0" eaLnBrk="1" hangingPunct="1">
              <a:spcBef>
                <a:spcPts val="700"/>
              </a:spcBef>
              <a:buClrTx/>
              <a:buFontTx/>
              <a:buNone/>
            </a:pPr>
            <a:r>
              <a:rPr lang="en-IE" sz="2800">
                <a:solidFill>
                  <a:srgbClr val="000000"/>
                </a:solidFill>
              </a:rPr>
              <a:t>Key questions include</a:t>
            </a:r>
          </a:p>
          <a:p>
            <a:pPr lvl="2" eaLnBrk="1" hangingPunct="1">
              <a:spcBef>
                <a:spcPts val="600"/>
              </a:spcBef>
              <a:buFont typeface="Times New Roman" pitchFamily="18" charset="0"/>
              <a:buChar char="•"/>
            </a:pPr>
            <a:r>
              <a:rPr lang="en-IE">
                <a:solidFill>
                  <a:srgbClr val="000000"/>
                </a:solidFill>
              </a:rPr>
              <a:t>Does the image look aesthetically pleasing?</a:t>
            </a:r>
          </a:p>
          <a:p>
            <a:pPr lvl="2" eaLnBrk="1" hangingPunct="1">
              <a:spcBef>
                <a:spcPts val="600"/>
              </a:spcBef>
              <a:buFont typeface="Times New Roman" pitchFamily="18" charset="0"/>
              <a:buChar char="•"/>
            </a:pPr>
            <a:r>
              <a:rPr lang="en-IE">
                <a:solidFill>
                  <a:srgbClr val="000000"/>
                </a:solidFill>
              </a:rPr>
              <a:t>Can you see what you need to see within the image?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7913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3600">
                <a:solidFill>
                  <a:srgbClr val="FFFFFF"/>
                </a:solidFill>
              </a:rPr>
              <a:t>Resolution: How Much Is Enough? (cont…)</a:t>
            </a:r>
          </a:p>
        </p:txBody>
      </p:sp>
      <p:sp>
        <p:nvSpPr>
          <p:cNvPr id="75779" name="Text Box 2"/>
          <p:cNvSpPr txBox="1">
            <a:spLocks noChangeArrowheads="1"/>
          </p:cNvSpPr>
          <p:nvPr/>
        </p:nvSpPr>
        <p:spPr bwMode="auto">
          <a:xfrm>
            <a:off x="457200" y="4556125"/>
            <a:ext cx="8229600" cy="206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3200">
                <a:solidFill>
                  <a:srgbClr val="000000"/>
                </a:solidFill>
              </a:rPr>
              <a:t>The picture on the right is fine for counting the number of cars, but not for reading the number plate</a:t>
            </a:r>
          </a:p>
        </p:txBody>
      </p:sp>
      <p:pic>
        <p:nvPicPr>
          <p:cNvPr id="7578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814513"/>
            <a:ext cx="3206750" cy="240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57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138" y="1811338"/>
            <a:ext cx="3228975" cy="240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4292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Intensity Level Resolution (cont…)</a:t>
            </a:r>
          </a:p>
        </p:txBody>
      </p:sp>
      <p:grpSp>
        <p:nvGrpSpPr>
          <p:cNvPr id="76803" name="Group 2"/>
          <p:cNvGrpSpPr>
            <a:grpSpLocks/>
          </p:cNvGrpSpPr>
          <p:nvPr/>
        </p:nvGrpSpPr>
        <p:grpSpPr bwMode="auto">
          <a:xfrm>
            <a:off x="-3175" y="1631950"/>
            <a:ext cx="254000" cy="5222875"/>
            <a:chOff x="-2" y="1028"/>
            <a:chExt cx="160" cy="3290"/>
          </a:xfrm>
        </p:grpSpPr>
        <p:pic>
          <p:nvPicPr>
            <p:cNvPr id="76808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6809" name="Rectangle 4"/>
            <p:cNvSpPr>
              <a:spLocks noChangeArrowheads="1"/>
            </p:cNvSpPr>
            <p:nvPr/>
          </p:nvSpPr>
          <p:spPr bwMode="auto">
            <a:xfrm rot="-5400000">
              <a:off x="-1507" y="2535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  <p:pic>
        <p:nvPicPr>
          <p:cNvPr id="7680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30"/>
          <a:stretch>
            <a:fillRect/>
          </a:stretch>
        </p:blipFill>
        <p:spPr bwMode="auto">
          <a:xfrm>
            <a:off x="284163" y="2244725"/>
            <a:ext cx="8831262" cy="29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2473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6805" name="Text Box 6"/>
          <p:cNvSpPr txBox="1">
            <a:spLocks noChangeArrowheads="1"/>
          </p:cNvSpPr>
          <p:nvPr/>
        </p:nvSpPr>
        <p:spPr bwMode="auto">
          <a:xfrm>
            <a:off x="1098550" y="5187950"/>
            <a:ext cx="12477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IE" sz="1800">
                <a:solidFill>
                  <a:srgbClr val="000000"/>
                </a:solidFill>
              </a:rPr>
              <a:t>Low Detail</a:t>
            </a:r>
          </a:p>
        </p:txBody>
      </p:sp>
      <p:sp>
        <p:nvSpPr>
          <p:cNvPr id="76806" name="Text Box 7"/>
          <p:cNvSpPr txBox="1">
            <a:spLocks noChangeArrowheads="1"/>
          </p:cNvSpPr>
          <p:nvPr/>
        </p:nvSpPr>
        <p:spPr bwMode="auto">
          <a:xfrm>
            <a:off x="3746500" y="5187950"/>
            <a:ext cx="1643063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IE" sz="1800">
                <a:solidFill>
                  <a:srgbClr val="000000"/>
                </a:solidFill>
              </a:rPr>
              <a:t>Medium Detail</a:t>
            </a:r>
          </a:p>
        </p:txBody>
      </p:sp>
      <p:sp>
        <p:nvSpPr>
          <p:cNvPr id="76807" name="Text Box 8"/>
          <p:cNvSpPr txBox="1">
            <a:spLocks noChangeArrowheads="1"/>
          </p:cNvSpPr>
          <p:nvPr/>
        </p:nvSpPr>
        <p:spPr bwMode="auto">
          <a:xfrm>
            <a:off x="7015163" y="5187950"/>
            <a:ext cx="1298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IE" sz="1800">
                <a:solidFill>
                  <a:srgbClr val="000000"/>
                </a:solidFill>
              </a:rPr>
              <a:t>High Detail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0507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Intensity Level Resolution (cont…)</a:t>
            </a:r>
          </a:p>
        </p:txBody>
      </p:sp>
      <p:grpSp>
        <p:nvGrpSpPr>
          <p:cNvPr id="77827" name="Group 2"/>
          <p:cNvGrpSpPr>
            <a:grpSpLocks/>
          </p:cNvGrpSpPr>
          <p:nvPr/>
        </p:nvGrpSpPr>
        <p:grpSpPr bwMode="auto">
          <a:xfrm>
            <a:off x="-3175" y="1631950"/>
            <a:ext cx="254000" cy="5222875"/>
            <a:chOff x="-2" y="1028"/>
            <a:chExt cx="160" cy="3290"/>
          </a:xfrm>
        </p:grpSpPr>
        <p:pic>
          <p:nvPicPr>
            <p:cNvPr id="77829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7830" name="Rectangle 4"/>
            <p:cNvSpPr>
              <a:spLocks noChangeArrowheads="1"/>
            </p:cNvSpPr>
            <p:nvPr/>
          </p:nvSpPr>
          <p:spPr bwMode="auto">
            <a:xfrm rot="-5400000">
              <a:off x="-1507" y="2535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  <p:pic>
        <p:nvPicPr>
          <p:cNvPr id="7782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95" b="24730"/>
          <a:stretch>
            <a:fillRect/>
          </a:stretch>
        </p:blipFill>
        <p:spPr bwMode="auto">
          <a:xfrm>
            <a:off x="1808163" y="1250950"/>
            <a:ext cx="5572125" cy="562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66795" b="2473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6040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Intensity Level Resolution (cont…)</a:t>
            </a:r>
          </a:p>
        </p:txBody>
      </p:sp>
      <p:grpSp>
        <p:nvGrpSpPr>
          <p:cNvPr id="78851" name="Group 2"/>
          <p:cNvGrpSpPr>
            <a:grpSpLocks/>
          </p:cNvGrpSpPr>
          <p:nvPr/>
        </p:nvGrpSpPr>
        <p:grpSpPr bwMode="auto">
          <a:xfrm>
            <a:off x="-3175" y="1631950"/>
            <a:ext cx="254000" cy="5222875"/>
            <a:chOff x="-2" y="1028"/>
            <a:chExt cx="160" cy="3290"/>
          </a:xfrm>
        </p:grpSpPr>
        <p:pic>
          <p:nvPicPr>
            <p:cNvPr id="7885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8854" name="Rectangle 4"/>
            <p:cNvSpPr>
              <a:spLocks noChangeArrowheads="1"/>
            </p:cNvSpPr>
            <p:nvPr/>
          </p:nvSpPr>
          <p:spPr bwMode="auto">
            <a:xfrm rot="-5400000">
              <a:off x="-1507" y="2535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  <p:pic>
        <p:nvPicPr>
          <p:cNvPr id="7885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14" r="32890" b="24730"/>
          <a:stretch>
            <a:fillRect/>
          </a:stretch>
        </p:blipFill>
        <p:spPr bwMode="auto">
          <a:xfrm>
            <a:off x="1720850" y="1236663"/>
            <a:ext cx="5688013" cy="5621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3214" r="32890" b="2473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2092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Intensity Level Resolution (cont…)</a:t>
            </a:r>
          </a:p>
        </p:txBody>
      </p:sp>
      <p:grpSp>
        <p:nvGrpSpPr>
          <p:cNvPr id="79875" name="Group 2"/>
          <p:cNvGrpSpPr>
            <a:grpSpLocks/>
          </p:cNvGrpSpPr>
          <p:nvPr/>
        </p:nvGrpSpPr>
        <p:grpSpPr bwMode="auto">
          <a:xfrm>
            <a:off x="-3175" y="1631950"/>
            <a:ext cx="254000" cy="5222875"/>
            <a:chOff x="-2" y="1028"/>
            <a:chExt cx="160" cy="3290"/>
          </a:xfrm>
        </p:grpSpPr>
        <p:pic>
          <p:nvPicPr>
            <p:cNvPr id="7987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9878" name="Rectangle 4"/>
            <p:cNvSpPr>
              <a:spLocks noChangeArrowheads="1"/>
            </p:cNvSpPr>
            <p:nvPr/>
          </p:nvSpPr>
          <p:spPr bwMode="auto">
            <a:xfrm rot="-5400000">
              <a:off x="-1507" y="2535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  <p:pic>
        <p:nvPicPr>
          <p:cNvPr id="7987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44" b="24730"/>
          <a:stretch>
            <a:fillRect/>
          </a:stretch>
        </p:blipFill>
        <p:spPr bwMode="auto">
          <a:xfrm>
            <a:off x="1720850" y="1236663"/>
            <a:ext cx="5715000" cy="5621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66444" b="2473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8666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Summary</a:t>
            </a:r>
          </a:p>
        </p:txBody>
      </p:sp>
      <p:sp>
        <p:nvSpPr>
          <p:cNvPr id="80899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3200">
                <a:solidFill>
                  <a:srgbClr val="000000"/>
                </a:solidFill>
              </a:rPr>
              <a:t>We have looked at:</a:t>
            </a:r>
          </a:p>
          <a:p>
            <a:pPr marL="0" lvl="1" indent="0" eaLnBrk="1" hangingPunct="1">
              <a:spcBef>
                <a:spcPts val="700"/>
              </a:spcBef>
              <a:buClrTx/>
              <a:buFontTx/>
              <a:buNone/>
            </a:pPr>
            <a:r>
              <a:rPr lang="en-IE" sz="2800">
                <a:solidFill>
                  <a:srgbClr val="000000"/>
                </a:solidFill>
              </a:rPr>
              <a:t>Light and the electromagnetic spectrum</a:t>
            </a:r>
          </a:p>
          <a:p>
            <a:pPr marL="0" lvl="1" indent="0" eaLnBrk="1" hangingPunct="1">
              <a:spcBef>
                <a:spcPts val="700"/>
              </a:spcBef>
              <a:buClrTx/>
              <a:buFontTx/>
              <a:buNone/>
            </a:pPr>
            <a:r>
              <a:rPr lang="en-IE" sz="2800">
                <a:solidFill>
                  <a:srgbClr val="000000"/>
                </a:solidFill>
              </a:rPr>
              <a:t>Image representation</a:t>
            </a:r>
          </a:p>
          <a:p>
            <a:pPr marL="0" lvl="1" indent="0" eaLnBrk="1" hangingPunct="1">
              <a:spcBef>
                <a:spcPts val="700"/>
              </a:spcBef>
              <a:buClrTx/>
              <a:buFontTx/>
              <a:buNone/>
            </a:pPr>
            <a:r>
              <a:rPr lang="en-IE" sz="2800">
                <a:solidFill>
                  <a:srgbClr val="000000"/>
                </a:solidFill>
              </a:rPr>
              <a:t>Image sensing and acquisition</a:t>
            </a:r>
          </a:p>
          <a:p>
            <a:pPr marL="0" lvl="1" indent="0" eaLnBrk="1" hangingPunct="1">
              <a:spcBef>
                <a:spcPts val="700"/>
              </a:spcBef>
              <a:buClrTx/>
              <a:buFontTx/>
              <a:buNone/>
            </a:pPr>
            <a:r>
              <a:rPr lang="en-IE" sz="2800">
                <a:solidFill>
                  <a:srgbClr val="000000"/>
                </a:solidFill>
              </a:rPr>
              <a:t>Sampling, quantisation and resolution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3200">
                <a:solidFill>
                  <a:srgbClr val="000000"/>
                </a:solidFill>
              </a:rPr>
              <a:t>Next time we start to look at techniques for image enhancement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6042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4000" b="1" smtClean="0">
                <a:solidFill>
                  <a:srgbClr val="FFFFFF"/>
                </a:solidFill>
                <a:cs typeface="ArialMT" charset="0"/>
              </a:rPr>
              <a:t>Digital image representation</a:t>
            </a:r>
          </a:p>
        </p:txBody>
      </p:sp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412750" y="137795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>
                <a:solidFill>
                  <a:srgbClr val="000000"/>
                </a:solidFill>
              </a:rPr>
              <a:t>   </a:t>
            </a:r>
            <a:r>
              <a:rPr lang="en-IE" sz="2800" smtClean="0">
                <a:solidFill>
                  <a:srgbClr val="000000"/>
                </a:solidFill>
              </a:rPr>
              <a:t>Monochrome image (or simply image) refers to a 2- dimensional light intensity function </a:t>
            </a:r>
            <a:r>
              <a:rPr lang="en-IE" sz="2800" i="1" smtClean="0">
                <a:solidFill>
                  <a:srgbClr val="000000"/>
                </a:solidFill>
              </a:rPr>
              <a:t>f(x,y)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mtClean="0">
                <a:solidFill>
                  <a:srgbClr val="2617C0"/>
                </a:solidFill>
              </a:rPr>
              <a:t>– </a:t>
            </a:r>
            <a:r>
              <a:rPr lang="en-IE" i="1" smtClean="0">
                <a:solidFill>
                  <a:srgbClr val="000000"/>
                </a:solidFill>
              </a:rPr>
              <a:t>x </a:t>
            </a:r>
            <a:r>
              <a:rPr lang="en-IE" smtClean="0">
                <a:solidFill>
                  <a:srgbClr val="000000"/>
                </a:solidFill>
              </a:rPr>
              <a:t>and </a:t>
            </a:r>
            <a:r>
              <a:rPr lang="en-IE" i="1" smtClean="0">
                <a:solidFill>
                  <a:srgbClr val="000000"/>
                </a:solidFill>
              </a:rPr>
              <a:t>y </a:t>
            </a:r>
            <a:r>
              <a:rPr lang="en-IE" smtClean="0">
                <a:solidFill>
                  <a:srgbClr val="000000"/>
                </a:solidFill>
              </a:rPr>
              <a:t>denote spatial coordinates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mtClean="0">
                <a:solidFill>
                  <a:srgbClr val="2617C0"/>
                </a:solidFill>
              </a:rPr>
              <a:t>– </a:t>
            </a:r>
            <a:r>
              <a:rPr lang="en-IE" smtClean="0">
                <a:solidFill>
                  <a:srgbClr val="000000"/>
                </a:solidFill>
              </a:rPr>
              <a:t>the value of </a:t>
            </a:r>
            <a:r>
              <a:rPr lang="en-IE" i="1" smtClean="0">
                <a:solidFill>
                  <a:srgbClr val="000000"/>
                </a:solidFill>
              </a:rPr>
              <a:t>f(x,y) </a:t>
            </a:r>
            <a:r>
              <a:rPr lang="en-IE" smtClean="0">
                <a:solidFill>
                  <a:srgbClr val="000000"/>
                </a:solidFill>
              </a:rPr>
              <a:t>at </a:t>
            </a:r>
            <a:r>
              <a:rPr lang="en-IE" i="1" smtClean="0">
                <a:solidFill>
                  <a:srgbClr val="000000"/>
                </a:solidFill>
              </a:rPr>
              <a:t>(x,y) </a:t>
            </a:r>
            <a:r>
              <a:rPr lang="en-IE" smtClean="0">
                <a:solidFill>
                  <a:srgbClr val="000000"/>
                </a:solidFill>
              </a:rPr>
              <a:t>is proportional to the brightness (or </a:t>
            </a:r>
            <a:r>
              <a:rPr lang="en-IE" i="1" smtClean="0">
                <a:solidFill>
                  <a:srgbClr val="000000"/>
                </a:solidFill>
              </a:rPr>
              <a:t>gray level</a:t>
            </a:r>
            <a:r>
              <a:rPr lang="en-IE" smtClean="0">
                <a:solidFill>
                  <a:srgbClr val="000000"/>
                </a:solidFill>
              </a:rPr>
              <a:t>) of the image at that point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71613" y="3814763"/>
            <a:ext cx="6408737" cy="284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6853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4000" b="1" smtClean="0">
                <a:solidFill>
                  <a:srgbClr val="FFFFFF"/>
                </a:solidFill>
                <a:cs typeface="ArialMT" charset="0"/>
              </a:rPr>
              <a:t>Digital image representation</a:t>
            </a:r>
          </a:p>
        </p:txBody>
      </p:sp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412750" y="137795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>
                <a:solidFill>
                  <a:srgbClr val="000000"/>
                </a:solidFill>
              </a:rPr>
              <a:t>   </a:t>
            </a:r>
            <a:r>
              <a:rPr lang="en-IE" sz="2800" smtClean="0">
                <a:solidFill>
                  <a:srgbClr val="000000"/>
                </a:solidFill>
              </a:rPr>
              <a:t>A digital image is an image </a:t>
            </a:r>
            <a:r>
              <a:rPr lang="en-IE" sz="2800" i="1" smtClean="0">
                <a:solidFill>
                  <a:srgbClr val="000000"/>
                </a:solidFill>
              </a:rPr>
              <a:t>f(x,y) </a:t>
            </a:r>
            <a:r>
              <a:rPr lang="en-IE" sz="2800" smtClean="0">
                <a:solidFill>
                  <a:srgbClr val="000000"/>
                </a:solidFill>
              </a:rPr>
              <a:t>that has been discretized both in spatial coordinates and in brightness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800" smtClean="0">
                <a:solidFill>
                  <a:srgbClr val="000080"/>
                </a:solidFill>
              </a:rPr>
              <a:t>•</a:t>
            </a:r>
            <a:r>
              <a:rPr lang="en-IE" sz="2800" smtClean="0">
                <a:solidFill>
                  <a:srgbClr val="98193A"/>
                </a:solidFill>
              </a:rPr>
              <a:t> </a:t>
            </a:r>
            <a:r>
              <a:rPr lang="en-IE" sz="2800" smtClean="0">
                <a:solidFill>
                  <a:srgbClr val="000000"/>
                </a:solidFill>
              </a:rPr>
              <a:t>Considered as a matrix whose row and column indices represent a point in the image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800" smtClean="0">
                <a:solidFill>
                  <a:srgbClr val="000080"/>
                </a:solidFill>
              </a:rPr>
              <a:t>•</a:t>
            </a:r>
            <a:r>
              <a:rPr lang="en-IE" sz="2800" smtClean="0">
                <a:solidFill>
                  <a:srgbClr val="98193A"/>
                </a:solidFill>
              </a:rPr>
              <a:t> </a:t>
            </a:r>
            <a:r>
              <a:rPr lang="en-IE" sz="2800" smtClean="0">
                <a:solidFill>
                  <a:srgbClr val="000000"/>
                </a:solidFill>
              </a:rPr>
              <a:t>The corresponding matrix element value represents the gray level at that point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800" smtClean="0">
                <a:solidFill>
                  <a:srgbClr val="000080"/>
                </a:solidFill>
              </a:rPr>
              <a:t>•</a:t>
            </a:r>
            <a:r>
              <a:rPr lang="en-IE" sz="2800" smtClean="0">
                <a:solidFill>
                  <a:srgbClr val="98193A"/>
                </a:solidFill>
              </a:rPr>
              <a:t> </a:t>
            </a:r>
            <a:r>
              <a:rPr lang="en-IE" sz="2800" smtClean="0">
                <a:solidFill>
                  <a:srgbClr val="000000"/>
                </a:solidFill>
              </a:rPr>
              <a:t>The elements of such an array are referred to as: </a:t>
            </a:r>
            <a:r>
              <a:rPr lang="en-IE" sz="2800" smtClean="0">
                <a:solidFill>
                  <a:srgbClr val="2617C0"/>
                </a:solidFill>
              </a:rPr>
              <a:t>– </a:t>
            </a:r>
            <a:r>
              <a:rPr lang="en-IE" sz="2800" smtClean="0">
                <a:solidFill>
                  <a:srgbClr val="000000"/>
                </a:solidFill>
              </a:rPr>
              <a:t>image elements 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800" smtClean="0">
                <a:solidFill>
                  <a:srgbClr val="000000"/>
                </a:solidFill>
              </a:rPr>
              <a:t>   </a:t>
            </a:r>
            <a:r>
              <a:rPr lang="en-IE" sz="2800" smtClean="0">
                <a:solidFill>
                  <a:srgbClr val="2617C0"/>
                </a:solidFill>
              </a:rPr>
              <a:t>– </a:t>
            </a:r>
            <a:r>
              <a:rPr lang="en-IE" sz="2800" smtClean="0">
                <a:solidFill>
                  <a:srgbClr val="000000"/>
                </a:solidFill>
              </a:rPr>
              <a:t>picture elements (pixels or pels)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2894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What is Digital Image Processing?</a:t>
            </a:r>
          </a:p>
        </p:txBody>
      </p:sp>
      <p:sp>
        <p:nvSpPr>
          <p:cNvPr id="10243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marL="819150" indent="-284163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3200">
                <a:solidFill>
                  <a:srgbClr val="000000"/>
                </a:solidFill>
              </a:rPr>
              <a:t>Digital image processing focuses on two major tasks</a:t>
            </a:r>
          </a:p>
          <a:p>
            <a:pPr lvl="1" eaLnBrk="1" hangingPunct="1">
              <a:spcBef>
                <a:spcPts val="700"/>
              </a:spcBef>
              <a:buFont typeface="Arial" pitchFamily="34" charset="0"/>
              <a:buChar char="–"/>
            </a:pPr>
            <a:r>
              <a:rPr lang="en-IE" sz="2800">
                <a:solidFill>
                  <a:srgbClr val="000000"/>
                </a:solidFill>
              </a:rPr>
              <a:t>Improvement of pictorial information for human interpretation</a:t>
            </a:r>
          </a:p>
          <a:p>
            <a:pPr lvl="1" eaLnBrk="1" hangingPunct="1">
              <a:spcBef>
                <a:spcPts val="700"/>
              </a:spcBef>
              <a:buFont typeface="Arial" pitchFamily="34" charset="0"/>
              <a:buChar char="–"/>
            </a:pPr>
            <a:r>
              <a:rPr lang="en-IE" sz="2800">
                <a:solidFill>
                  <a:srgbClr val="000000"/>
                </a:solidFill>
              </a:rPr>
              <a:t>Processing of image data for storage, transmission and representation for autonomous machine perception</a:t>
            </a:r>
          </a:p>
          <a:p>
            <a:pPr algn="just" eaLnBrk="1" hangingPunct="1">
              <a:spcBef>
                <a:spcPts val="800"/>
              </a:spcBef>
              <a:buClrTx/>
              <a:buFontTx/>
              <a:buNone/>
            </a:pPr>
            <a:r>
              <a:rPr lang="en-IE" sz="3200">
                <a:solidFill>
                  <a:srgbClr val="000000"/>
                </a:solidFill>
              </a:rPr>
              <a:t>Some argument about where image processing ends and fields such as image analysis and computer vision start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939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4000" b="1" smtClean="0">
                <a:solidFill>
                  <a:srgbClr val="FFFFFF"/>
                </a:solidFill>
                <a:cs typeface="ArialMT" charset="0"/>
              </a:rPr>
              <a:t>Steps in image processing</a:t>
            </a:r>
          </a:p>
        </p:txBody>
      </p:sp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412750" y="137795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>
                <a:solidFill>
                  <a:srgbClr val="000000"/>
                </a:solidFill>
              </a:rPr>
              <a:t>   </a:t>
            </a:r>
            <a:r>
              <a:rPr lang="en-IE" sz="2200" smtClean="0">
                <a:solidFill>
                  <a:srgbClr val="000000"/>
                </a:solidFill>
              </a:rPr>
              <a:t>The </a:t>
            </a:r>
            <a:r>
              <a:rPr lang="en-IE" sz="2200" i="1" smtClean="0">
                <a:solidFill>
                  <a:srgbClr val="000000"/>
                </a:solidFill>
              </a:rPr>
              <a:t>problem domain </a:t>
            </a:r>
            <a:r>
              <a:rPr lang="en-IE" sz="2200" smtClean="0">
                <a:solidFill>
                  <a:srgbClr val="000000"/>
                </a:solidFill>
              </a:rPr>
              <a:t>in this example consists of pieces of mail and the objective is to read the address on each piece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000000"/>
                </a:solidFill>
              </a:rPr>
              <a:t>Step 1: image acquisition 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000" smtClean="0">
                <a:solidFill>
                  <a:srgbClr val="2617C0"/>
                </a:solidFill>
              </a:rPr>
              <a:t>– </a:t>
            </a:r>
            <a:r>
              <a:rPr lang="en-IE" sz="2000" smtClean="0">
                <a:solidFill>
                  <a:srgbClr val="000000"/>
                </a:solidFill>
              </a:rPr>
              <a:t>Acquire a digital image using an image sensor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1800" smtClean="0">
                <a:solidFill>
                  <a:srgbClr val="19C488"/>
                </a:solidFill>
              </a:rPr>
              <a:t>     • </a:t>
            </a:r>
            <a:r>
              <a:rPr lang="en-IE" sz="1800" smtClean="0">
                <a:solidFill>
                  <a:srgbClr val="000000"/>
                </a:solidFill>
              </a:rPr>
              <a:t>a monochrome or color TV camera: produces an entire image of the problem domain every 1/30 second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1800" smtClean="0">
                <a:solidFill>
                  <a:srgbClr val="19C488"/>
                </a:solidFill>
              </a:rPr>
              <a:t>     • </a:t>
            </a:r>
            <a:r>
              <a:rPr lang="en-IE" sz="1800" smtClean="0">
                <a:solidFill>
                  <a:srgbClr val="000000"/>
                </a:solidFill>
              </a:rPr>
              <a:t>a line-scan camera: produces a single image line at a time, motion past the camera produces a 2-dimensional image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000" smtClean="0">
                <a:solidFill>
                  <a:srgbClr val="2617C0"/>
                </a:solidFill>
              </a:rPr>
              <a:t>– </a:t>
            </a:r>
            <a:r>
              <a:rPr lang="en-IE" sz="2000" smtClean="0">
                <a:solidFill>
                  <a:srgbClr val="000000"/>
                </a:solidFill>
              </a:rPr>
              <a:t>If not digital, an </a:t>
            </a:r>
            <a:r>
              <a:rPr lang="en-IE" sz="2000" i="1" smtClean="0">
                <a:solidFill>
                  <a:srgbClr val="000000"/>
                </a:solidFill>
              </a:rPr>
              <a:t>analog-to-digital </a:t>
            </a:r>
            <a:r>
              <a:rPr lang="en-IE" sz="2000" smtClean="0">
                <a:solidFill>
                  <a:srgbClr val="000000"/>
                </a:solidFill>
              </a:rPr>
              <a:t>conversion process is required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000" smtClean="0">
                <a:solidFill>
                  <a:srgbClr val="2617C0"/>
                </a:solidFill>
              </a:rPr>
              <a:t>– </a:t>
            </a:r>
            <a:r>
              <a:rPr lang="en-IE" sz="2000" smtClean="0">
                <a:solidFill>
                  <a:srgbClr val="000000"/>
                </a:solidFill>
              </a:rPr>
              <a:t>The nature of the image sensor (and the produced image) are determined by the application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1800" smtClean="0">
                <a:solidFill>
                  <a:srgbClr val="19C488"/>
                </a:solidFill>
              </a:rPr>
              <a:t>     • </a:t>
            </a:r>
            <a:r>
              <a:rPr lang="en-IE" sz="1800" smtClean="0">
                <a:solidFill>
                  <a:srgbClr val="000000"/>
                </a:solidFill>
              </a:rPr>
              <a:t>Mail reading applications rely greatly on line-scan cameras 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1800" smtClean="0">
                <a:solidFill>
                  <a:srgbClr val="19C488"/>
                </a:solidFill>
              </a:rPr>
              <a:t>     • </a:t>
            </a:r>
            <a:r>
              <a:rPr lang="en-IE" sz="1800" smtClean="0">
                <a:solidFill>
                  <a:srgbClr val="000000"/>
                </a:solidFill>
              </a:rPr>
              <a:t>CCD and CMOS imaging sensors are very common in many applications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endParaRPr lang="en-IE" sz="1800" smtClean="0">
              <a:solidFill>
                <a:srgbClr val="00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721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4000" b="1" smtClean="0">
                <a:solidFill>
                  <a:srgbClr val="FFFFFF"/>
                </a:solidFill>
                <a:cs typeface="ArialMT" charset="0"/>
              </a:rPr>
              <a:t>Steps in image processing</a:t>
            </a:r>
          </a:p>
        </p:txBody>
      </p:sp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412750" y="137795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600" smtClean="0">
                <a:solidFill>
                  <a:srgbClr val="98193A"/>
                </a:solidFill>
              </a:rPr>
              <a:t>• </a:t>
            </a:r>
            <a:r>
              <a:rPr lang="en-IE" sz="2600" smtClean="0">
                <a:solidFill>
                  <a:srgbClr val="000000"/>
                </a:solidFill>
              </a:rPr>
              <a:t>Step 2: preprocessing</a:t>
            </a:r>
            <a:r>
              <a:rPr lang="en-IE" sz="2200" smtClean="0">
                <a:solidFill>
                  <a:srgbClr val="000000"/>
                </a:solidFill>
              </a:rPr>
              <a:t> 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000000"/>
                </a:solidFill>
              </a:rPr>
              <a:t>     </a:t>
            </a:r>
            <a:r>
              <a:rPr lang="en-IE" sz="2200" smtClean="0">
                <a:solidFill>
                  <a:srgbClr val="2617C0"/>
                </a:solidFill>
              </a:rPr>
              <a:t>– </a:t>
            </a:r>
            <a:r>
              <a:rPr lang="en-IE" sz="2200" smtClean="0">
                <a:solidFill>
                  <a:srgbClr val="000000"/>
                </a:solidFill>
              </a:rPr>
              <a:t>Key function: improve the image in ways that increase the chance for success of the other processes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2617C0"/>
                </a:solidFill>
              </a:rPr>
              <a:t>     – </a:t>
            </a:r>
            <a:r>
              <a:rPr lang="en-IE" sz="2200" smtClean="0">
                <a:solidFill>
                  <a:srgbClr val="000000"/>
                </a:solidFill>
              </a:rPr>
              <a:t>In the mail example, may deal with contrast enhancement, removing noise, and isolating regions whose texture indicates a likelihood of alphanumeric information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endParaRPr lang="en-IE" sz="2200" smtClean="0">
              <a:solidFill>
                <a:srgbClr val="00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4068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4000" b="1" smtClean="0">
                <a:solidFill>
                  <a:srgbClr val="FFFFFF"/>
                </a:solidFill>
                <a:cs typeface="ArialMT" charset="0"/>
              </a:rPr>
              <a:t>Steps in image processing</a:t>
            </a:r>
          </a:p>
        </p:txBody>
      </p:sp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368300" y="1406525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mtClean="0">
                <a:solidFill>
                  <a:srgbClr val="98193A"/>
                </a:solidFill>
              </a:rPr>
              <a:t>• </a:t>
            </a:r>
            <a:r>
              <a:rPr lang="en-IE" smtClean="0">
                <a:solidFill>
                  <a:srgbClr val="000000"/>
                </a:solidFill>
              </a:rPr>
              <a:t>Step 3: segmentation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000" smtClean="0">
                <a:solidFill>
                  <a:srgbClr val="2617C0"/>
                </a:solidFill>
              </a:rPr>
              <a:t>   – </a:t>
            </a:r>
            <a:r>
              <a:rPr lang="en-IE" sz="2000" smtClean="0">
                <a:solidFill>
                  <a:srgbClr val="000000"/>
                </a:solidFill>
              </a:rPr>
              <a:t>Broadly defined: breaking an image into its constituent parts 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000" smtClean="0">
                <a:solidFill>
                  <a:srgbClr val="2617C0"/>
                </a:solidFill>
              </a:rPr>
              <a:t>   – </a:t>
            </a:r>
            <a:r>
              <a:rPr lang="en-IE" sz="2000" smtClean="0">
                <a:solidFill>
                  <a:srgbClr val="000000"/>
                </a:solidFill>
              </a:rPr>
              <a:t>In general, one of the most difficult tasks in image processing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000" smtClean="0">
                <a:solidFill>
                  <a:srgbClr val="19C488"/>
                </a:solidFill>
              </a:rPr>
              <a:t>          • </a:t>
            </a:r>
            <a:r>
              <a:rPr lang="en-IE" sz="2000" smtClean="0">
                <a:solidFill>
                  <a:srgbClr val="000000"/>
                </a:solidFill>
              </a:rPr>
              <a:t>Good segmentation simplifies the rest of the problem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000" smtClean="0">
                <a:solidFill>
                  <a:srgbClr val="19C488"/>
                </a:solidFill>
              </a:rPr>
              <a:t>          • </a:t>
            </a:r>
            <a:r>
              <a:rPr lang="en-IE" sz="2000" smtClean="0">
                <a:solidFill>
                  <a:srgbClr val="000000"/>
                </a:solidFill>
              </a:rPr>
              <a:t>Poor segmentation make the task impossible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000" smtClean="0">
                <a:solidFill>
                  <a:srgbClr val="2617C0"/>
                </a:solidFill>
              </a:rPr>
              <a:t>   – </a:t>
            </a:r>
            <a:r>
              <a:rPr lang="en-IE" sz="2000" smtClean="0">
                <a:solidFill>
                  <a:srgbClr val="000000"/>
                </a:solidFill>
              </a:rPr>
              <a:t>Output is usually raw pixel data: may represent region boundaries, points in the region itself, etc.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000" smtClean="0">
                <a:solidFill>
                  <a:srgbClr val="19C488"/>
                </a:solidFill>
              </a:rPr>
              <a:t>          • </a:t>
            </a:r>
            <a:r>
              <a:rPr lang="en-IE" sz="2000" smtClean="0">
                <a:solidFill>
                  <a:srgbClr val="000000"/>
                </a:solidFill>
              </a:rPr>
              <a:t>Boundary representation can be useful when the focus is on   external shape characteristics (e.g. corners, rounded edges, etc.)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000" smtClean="0">
                <a:solidFill>
                  <a:srgbClr val="19C488"/>
                </a:solidFill>
              </a:rPr>
              <a:t>        • </a:t>
            </a:r>
            <a:r>
              <a:rPr lang="en-IE" sz="2000" smtClean="0">
                <a:solidFill>
                  <a:srgbClr val="000000"/>
                </a:solidFill>
              </a:rPr>
              <a:t>Region representation is appropriate when the focus is on internal properties (e.g. texture or skeletal shape)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000" smtClean="0">
                <a:solidFill>
                  <a:srgbClr val="2617C0"/>
                </a:solidFill>
              </a:rPr>
              <a:t>   – </a:t>
            </a:r>
            <a:r>
              <a:rPr lang="en-IE" sz="2000" smtClean="0">
                <a:solidFill>
                  <a:srgbClr val="000000"/>
                </a:solidFill>
              </a:rPr>
              <a:t>For the mail problem (character recognition) both representations can be necessary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9046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4000" b="1" smtClean="0">
                <a:solidFill>
                  <a:srgbClr val="FFFFFF"/>
                </a:solidFill>
                <a:cs typeface="ArialMT" charset="0"/>
              </a:rPr>
              <a:t>Steps in image processing</a:t>
            </a:r>
          </a:p>
        </p:txBody>
      </p:sp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368300" y="1406525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mtClean="0">
                <a:solidFill>
                  <a:srgbClr val="98193A"/>
                </a:solidFill>
              </a:rPr>
              <a:t>• </a:t>
            </a:r>
            <a:r>
              <a:rPr lang="en-IE" smtClean="0">
                <a:solidFill>
                  <a:srgbClr val="000000"/>
                </a:solidFill>
              </a:rPr>
              <a:t>Step 4: representation &amp; description 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mtClean="0">
                <a:solidFill>
                  <a:srgbClr val="2617C0"/>
                </a:solidFill>
              </a:rPr>
              <a:t>   – </a:t>
            </a:r>
            <a:r>
              <a:rPr lang="en-IE" smtClean="0">
                <a:solidFill>
                  <a:srgbClr val="000000"/>
                </a:solidFill>
              </a:rPr>
              <a:t>Representation: transforming raw data into a form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mtClean="0">
                <a:solidFill>
                  <a:srgbClr val="000000"/>
                </a:solidFill>
              </a:rPr>
              <a:t>      suitable for computer processing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mtClean="0">
                <a:solidFill>
                  <a:srgbClr val="2617C0"/>
                </a:solidFill>
              </a:rPr>
              <a:t>   – </a:t>
            </a:r>
            <a:r>
              <a:rPr lang="en-IE" smtClean="0">
                <a:solidFill>
                  <a:srgbClr val="000000"/>
                </a:solidFill>
              </a:rPr>
              <a:t>Description (also called feature extraction) deals with extracting features that result in some quantitative information of interest or features which are basic for differentiating one class of objects from another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mtClean="0">
                <a:solidFill>
                  <a:srgbClr val="2617C0"/>
                </a:solidFill>
              </a:rPr>
              <a:t>   – </a:t>
            </a:r>
            <a:r>
              <a:rPr lang="en-IE" smtClean="0">
                <a:solidFill>
                  <a:srgbClr val="000000"/>
                </a:solidFill>
              </a:rPr>
              <a:t>In terms of character recognition, </a:t>
            </a:r>
            <a:r>
              <a:rPr lang="en-IE" i="1" smtClean="0">
                <a:solidFill>
                  <a:srgbClr val="000000"/>
                </a:solidFill>
              </a:rPr>
              <a:t>descriptors </a:t>
            </a:r>
            <a:r>
              <a:rPr lang="en-IE" smtClean="0">
                <a:solidFill>
                  <a:srgbClr val="000000"/>
                </a:solidFill>
              </a:rPr>
              <a:t>such as lakes (holes) and bays help differentiate one part of the alphabet from another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6489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4000" b="1" smtClean="0">
                <a:solidFill>
                  <a:srgbClr val="FFFFFF"/>
                </a:solidFill>
                <a:cs typeface="ArialMT" charset="0"/>
              </a:rPr>
              <a:t>Steps in image processing</a:t>
            </a:r>
          </a:p>
        </p:txBody>
      </p:sp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368300" y="1406525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mtClean="0">
                <a:solidFill>
                  <a:srgbClr val="98193A"/>
                </a:solidFill>
              </a:rPr>
              <a:t>• </a:t>
            </a:r>
            <a:r>
              <a:rPr lang="en-IE" smtClean="0">
                <a:solidFill>
                  <a:srgbClr val="000000"/>
                </a:solidFill>
              </a:rPr>
              <a:t>Step 5: recognition &amp; interpretation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mtClean="0">
                <a:solidFill>
                  <a:srgbClr val="2617C0"/>
                </a:solidFill>
              </a:rPr>
              <a:t>   </a:t>
            </a:r>
            <a:r>
              <a:rPr lang="en-IE" sz="2200" smtClean="0">
                <a:solidFill>
                  <a:srgbClr val="2617C0"/>
                </a:solidFill>
              </a:rPr>
              <a:t>– </a:t>
            </a:r>
            <a:r>
              <a:rPr lang="en-IE" sz="2200" smtClean="0">
                <a:solidFill>
                  <a:srgbClr val="000000"/>
                </a:solidFill>
              </a:rPr>
              <a:t>Recognition: The process which assigns a label to an object based on the information provided by its descriptors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mtClean="0">
                <a:solidFill>
                  <a:srgbClr val="000000"/>
                </a:solidFill>
              </a:rPr>
              <a:t>     </a:t>
            </a:r>
            <a:r>
              <a:rPr lang="en-IE" sz="2000" smtClean="0">
                <a:solidFill>
                  <a:srgbClr val="FF0000"/>
                </a:solidFill>
                <a:latin typeface="Zapfino" charset="0"/>
              </a:rPr>
              <a:t>A</a:t>
            </a:r>
            <a:r>
              <a:rPr lang="en-IE" sz="2000" smtClean="0">
                <a:solidFill>
                  <a:srgbClr val="000000"/>
                </a:solidFill>
              </a:rPr>
              <a:t> may be the alphanumeric character A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2617C0"/>
                </a:solidFill>
              </a:rPr>
              <a:t>   – </a:t>
            </a:r>
            <a:r>
              <a:rPr lang="en-IE" sz="2200" smtClean="0">
                <a:solidFill>
                  <a:srgbClr val="000000"/>
                </a:solidFill>
              </a:rPr>
              <a:t>Interpretation: Assigning meaning to an ensemble of recognized objects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mtClean="0">
                <a:solidFill>
                  <a:srgbClr val="FB0007"/>
                </a:solidFill>
              </a:rPr>
              <a:t>    </a:t>
            </a:r>
            <a:r>
              <a:rPr lang="en-IE" sz="2000" smtClean="0">
                <a:solidFill>
                  <a:srgbClr val="FB0007"/>
                </a:solidFill>
              </a:rPr>
              <a:t>35487-0286 </a:t>
            </a:r>
            <a:r>
              <a:rPr lang="en-IE" sz="2000" smtClean="0">
                <a:solidFill>
                  <a:srgbClr val="000000"/>
                </a:solidFill>
              </a:rPr>
              <a:t>may be a ZIP code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9633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4000" b="1" smtClean="0">
                <a:solidFill>
                  <a:srgbClr val="FFFFFF"/>
                </a:solidFill>
                <a:cs typeface="ArialMT" charset="0"/>
              </a:rPr>
              <a:t>Steps in image processing</a:t>
            </a:r>
          </a:p>
        </p:txBody>
      </p:sp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368300" y="1406525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0950" y="2043113"/>
            <a:ext cx="6523038" cy="333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5773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4000" b="1" smtClean="0">
                <a:solidFill>
                  <a:srgbClr val="FFFFFF"/>
                </a:solidFill>
                <a:cs typeface="ArialMT" charset="0"/>
              </a:rPr>
              <a:t>A Knowledge Base</a:t>
            </a:r>
          </a:p>
        </p:txBody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368300" y="1406525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mtClean="0">
                <a:solidFill>
                  <a:srgbClr val="98193A"/>
                </a:solidFill>
              </a:rPr>
              <a:t>• </a:t>
            </a:r>
            <a:r>
              <a:rPr lang="en-IE" smtClean="0">
                <a:solidFill>
                  <a:srgbClr val="000000"/>
                </a:solidFill>
              </a:rPr>
              <a:t>Knowledge about a problem domain is coded into an image processing system in the form of a </a:t>
            </a:r>
            <a:r>
              <a:rPr lang="en-IE" i="1" smtClean="0">
                <a:solidFill>
                  <a:srgbClr val="000000"/>
                </a:solidFill>
              </a:rPr>
              <a:t>knowledge database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2617C0"/>
                </a:solidFill>
              </a:rPr>
              <a:t>   – </a:t>
            </a:r>
            <a:r>
              <a:rPr lang="en-IE" sz="2200" smtClean="0">
                <a:solidFill>
                  <a:srgbClr val="000000"/>
                </a:solidFill>
              </a:rPr>
              <a:t>May be simple: 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000" smtClean="0">
                <a:solidFill>
                  <a:srgbClr val="19C488"/>
                </a:solidFill>
              </a:rPr>
              <a:t>          • </a:t>
            </a:r>
            <a:r>
              <a:rPr lang="en-IE" sz="2000" smtClean="0">
                <a:solidFill>
                  <a:srgbClr val="000000"/>
                </a:solidFill>
              </a:rPr>
              <a:t>detailing areas of an image expected to be of interest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2617C0"/>
                </a:solidFill>
              </a:rPr>
              <a:t>   – </a:t>
            </a:r>
            <a:r>
              <a:rPr lang="en-IE" sz="2200" smtClean="0">
                <a:solidFill>
                  <a:srgbClr val="000000"/>
                </a:solidFill>
              </a:rPr>
              <a:t>May be complex</a:t>
            </a:r>
            <a:r>
              <a:rPr lang="en-IE" smtClean="0">
                <a:solidFill>
                  <a:srgbClr val="000000"/>
                </a:solidFill>
              </a:rPr>
              <a:t> 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000" smtClean="0">
                <a:solidFill>
                  <a:srgbClr val="19C488"/>
                </a:solidFill>
              </a:rPr>
              <a:t>          • </a:t>
            </a:r>
            <a:r>
              <a:rPr lang="en-IE" sz="2000" smtClean="0">
                <a:solidFill>
                  <a:srgbClr val="000000"/>
                </a:solidFill>
              </a:rPr>
              <a:t>A list of all possible defects of a material in a vision inspection           system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2617C0"/>
                </a:solidFill>
              </a:rPr>
              <a:t>   – </a:t>
            </a:r>
            <a:r>
              <a:rPr lang="en-IE" sz="2200" smtClean="0">
                <a:solidFill>
                  <a:srgbClr val="000000"/>
                </a:solidFill>
              </a:rPr>
              <a:t>Guides operation of each processing module 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2617C0"/>
                </a:solidFill>
              </a:rPr>
              <a:t>   – </a:t>
            </a:r>
            <a:r>
              <a:rPr lang="en-IE" sz="2200" smtClean="0">
                <a:solidFill>
                  <a:srgbClr val="000000"/>
                </a:solidFill>
              </a:rPr>
              <a:t>Controls interaction between modules 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2617C0"/>
                </a:solidFill>
              </a:rPr>
              <a:t>   – </a:t>
            </a:r>
            <a:r>
              <a:rPr lang="en-IE" sz="2200" smtClean="0">
                <a:solidFill>
                  <a:srgbClr val="000000"/>
                </a:solidFill>
              </a:rPr>
              <a:t>Provides feedback through the system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091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4000" b="1" smtClean="0">
                <a:solidFill>
                  <a:srgbClr val="FFFFFF"/>
                </a:solidFill>
                <a:cs typeface="ArialMT" charset="0"/>
              </a:rPr>
              <a:t>Sampling and Quantization</a:t>
            </a:r>
          </a:p>
        </p:txBody>
      </p:sp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368300" y="1406525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98193A"/>
                </a:solidFill>
              </a:rPr>
              <a:t>• </a:t>
            </a:r>
            <a:r>
              <a:rPr lang="en-IE" sz="2200" smtClean="0">
                <a:solidFill>
                  <a:srgbClr val="000000"/>
                </a:solidFill>
              </a:rPr>
              <a:t>To be suitable for computer processing an image, f(x,y) must be digitized both spatially and in amplitude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98193A"/>
                </a:solidFill>
              </a:rPr>
              <a:t>•  </a:t>
            </a:r>
            <a:r>
              <a:rPr lang="en-IE" sz="2200" smtClean="0">
                <a:solidFill>
                  <a:srgbClr val="000000"/>
                </a:solidFill>
              </a:rPr>
              <a:t>Digitizing the spatial coordinates is called </a:t>
            </a:r>
            <a:r>
              <a:rPr lang="en-IE" sz="2200" i="1" smtClean="0">
                <a:solidFill>
                  <a:srgbClr val="000000"/>
                </a:solidFill>
              </a:rPr>
              <a:t>image sampling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98193A"/>
                </a:solidFill>
              </a:rPr>
              <a:t>•  </a:t>
            </a:r>
            <a:r>
              <a:rPr lang="en-IE" sz="2200" smtClean="0">
                <a:solidFill>
                  <a:srgbClr val="000000"/>
                </a:solidFill>
              </a:rPr>
              <a:t>Amplitude digitization is called gray-level quantization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98193A"/>
                </a:solidFill>
              </a:rPr>
              <a:t>•  </a:t>
            </a:r>
            <a:r>
              <a:rPr lang="en-IE" sz="2200" smtClean="0">
                <a:solidFill>
                  <a:srgbClr val="000000"/>
                </a:solidFill>
              </a:rPr>
              <a:t>f(x,y) is approximated by equally spaced samples in the form of an NxM array where each element is a discrete quantity</a:t>
            </a: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6413" y="4019550"/>
            <a:ext cx="7808912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307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4000" b="1" smtClean="0">
                <a:solidFill>
                  <a:srgbClr val="FFFFFF"/>
                </a:solidFill>
                <a:cs typeface="ArialMT" charset="0"/>
              </a:rPr>
              <a:t>Sampling and Quantization</a:t>
            </a:r>
          </a:p>
        </p:txBody>
      </p:sp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98193A"/>
                </a:solidFill>
                <a:latin typeface="ArialMT" pitchFamily="32" charset="0"/>
              </a:rPr>
              <a:t>•  </a:t>
            </a:r>
            <a:r>
              <a:rPr lang="en-IE" sz="2200" smtClean="0">
                <a:solidFill>
                  <a:srgbClr val="000000"/>
                </a:solidFill>
                <a:latin typeface="ArialMT" pitchFamily="32" charset="0"/>
              </a:rPr>
              <a:t>Common practice is to let N and M be powers of two; N=2^n and M=2^k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98193A"/>
                </a:solidFill>
                <a:latin typeface="ArialMT" pitchFamily="32" charset="0"/>
              </a:rPr>
              <a:t>•  </a:t>
            </a:r>
            <a:r>
              <a:rPr lang="en-IE" sz="2200" smtClean="0">
                <a:solidFill>
                  <a:srgbClr val="000000"/>
                </a:solidFill>
                <a:latin typeface="ArialMT" pitchFamily="32" charset="0"/>
              </a:rPr>
              <a:t>And G=2^m where G denotes the number of gray levels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98193A"/>
                </a:solidFill>
                <a:latin typeface="ArialMT" pitchFamily="32" charset="0"/>
              </a:rPr>
              <a:t>•  </a:t>
            </a:r>
            <a:r>
              <a:rPr lang="en-IE" sz="2200" smtClean="0">
                <a:solidFill>
                  <a:srgbClr val="000000"/>
                </a:solidFill>
                <a:latin typeface="ArialMT" pitchFamily="32" charset="0"/>
              </a:rPr>
              <a:t>The assumption here is that gray levels are equally space in the interval [0,L]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98193A"/>
                </a:solidFill>
                <a:latin typeface="ArialMT" pitchFamily="32" charset="0"/>
              </a:rPr>
              <a:t>•  </a:t>
            </a:r>
            <a:r>
              <a:rPr lang="en-IE" sz="2200" smtClean="0">
                <a:solidFill>
                  <a:srgbClr val="000000"/>
                </a:solidFill>
                <a:latin typeface="ArialMT" pitchFamily="32" charset="0"/>
              </a:rPr>
              <a:t>The number of bits, b, necessary to store the image is then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endParaRPr lang="en-IE" sz="2200" smtClean="0">
              <a:solidFill>
                <a:srgbClr val="000000"/>
              </a:solidFill>
              <a:latin typeface="ArialMT" pitchFamily="32" charset="0"/>
            </a:endParaRP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endParaRPr lang="en-IE" sz="2200" smtClean="0">
              <a:solidFill>
                <a:srgbClr val="000000"/>
              </a:solidFill>
              <a:latin typeface="ArialMT" pitchFamily="32" charset="0"/>
            </a:endParaRP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endParaRPr lang="en-IE" sz="2200" smtClean="0">
              <a:solidFill>
                <a:srgbClr val="000000"/>
              </a:solidFill>
              <a:latin typeface="ArialMT" pitchFamily="32" charset="0"/>
            </a:endParaRP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endParaRPr lang="en-IE" sz="2200" smtClean="0">
              <a:solidFill>
                <a:srgbClr val="000000"/>
              </a:solidFill>
              <a:latin typeface="ArialMT" pitchFamily="32" charset="0"/>
            </a:endParaRP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98193A"/>
                </a:solidFill>
              </a:rPr>
              <a:t>•  </a:t>
            </a:r>
            <a:r>
              <a:rPr lang="en-IE" sz="2200" smtClean="0">
                <a:solidFill>
                  <a:srgbClr val="000000"/>
                </a:solidFill>
              </a:rPr>
              <a:t>For example, a 128x128 image with 64 gray levels would require 98,304 bits of storage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1838" y="3829050"/>
            <a:ext cx="177482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8058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4000" b="1" smtClean="0">
                <a:solidFill>
                  <a:srgbClr val="FFFFFF"/>
                </a:solidFill>
                <a:cs typeface="ArialMT" charset="0"/>
              </a:rPr>
              <a:t>Sampling and Quantization</a:t>
            </a:r>
          </a:p>
        </p:txBody>
      </p:sp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endParaRPr lang="en-IE" sz="2200" smtClean="0">
              <a:solidFill>
                <a:srgbClr val="98193A"/>
              </a:solidFill>
              <a:latin typeface="ArialMT" pitchFamily="32" charset="0"/>
            </a:endParaRP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endParaRPr lang="en-IE" sz="2200" smtClean="0">
              <a:solidFill>
                <a:srgbClr val="98193A"/>
              </a:solidFill>
              <a:latin typeface="ArialMT" pitchFamily="32" charset="0"/>
            </a:endParaRP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endParaRPr lang="en-IE" sz="2200" smtClean="0">
              <a:solidFill>
                <a:srgbClr val="98193A"/>
              </a:solidFill>
              <a:latin typeface="ArialMT" pitchFamily="32" charset="0"/>
            </a:endParaRP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endParaRPr lang="en-IE" sz="2200" smtClean="0">
              <a:solidFill>
                <a:srgbClr val="98193A"/>
              </a:solidFill>
              <a:latin typeface="ArialMT" pitchFamily="32" charset="0"/>
            </a:endParaRP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endParaRPr lang="en-IE" sz="1200" smtClean="0">
              <a:solidFill>
                <a:srgbClr val="98193A"/>
              </a:solidFill>
              <a:latin typeface="ArialMT" pitchFamily="32" charset="0"/>
            </a:endParaRP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endParaRPr lang="en-IE" sz="1200" smtClean="0">
              <a:solidFill>
                <a:srgbClr val="98193A"/>
              </a:solidFill>
              <a:latin typeface="ArialMT" pitchFamily="32" charset="0"/>
            </a:endParaRP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endParaRPr lang="en-IE" sz="1200" smtClean="0">
              <a:solidFill>
                <a:srgbClr val="98193A"/>
              </a:solidFill>
              <a:latin typeface="ArialMT" pitchFamily="32" charset="0"/>
            </a:endParaRP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endParaRPr lang="en-IE" sz="1200" smtClean="0">
              <a:solidFill>
                <a:srgbClr val="98193A"/>
              </a:solidFill>
              <a:latin typeface="ArialMT" pitchFamily="32" charset="0"/>
            </a:endParaRP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endParaRPr lang="en-IE" sz="1200" smtClean="0">
              <a:solidFill>
                <a:srgbClr val="98193A"/>
              </a:solidFill>
              <a:latin typeface="ArialMT" pitchFamily="32" charset="0"/>
            </a:endParaRP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endParaRPr lang="en-IE" sz="1200" smtClean="0">
              <a:solidFill>
                <a:srgbClr val="98193A"/>
              </a:solidFill>
              <a:latin typeface="ArialMT" pitchFamily="32" charset="0"/>
            </a:endParaRP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endParaRPr lang="en-IE" sz="1200" smtClean="0">
              <a:solidFill>
                <a:srgbClr val="98193A"/>
              </a:solidFill>
              <a:latin typeface="ArialMT" pitchFamily="32" charset="0"/>
            </a:endParaRP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endParaRPr lang="en-IE" sz="1200" smtClean="0">
              <a:solidFill>
                <a:srgbClr val="98193A"/>
              </a:solidFill>
              <a:latin typeface="ArialMT" pitchFamily="32" charset="0"/>
            </a:endParaRP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000" smtClean="0">
                <a:solidFill>
                  <a:srgbClr val="98193A"/>
                </a:solidFill>
              </a:rPr>
              <a:t>•  </a:t>
            </a:r>
            <a:r>
              <a:rPr lang="en-IE" sz="2000" smtClean="0">
                <a:solidFill>
                  <a:srgbClr val="000000"/>
                </a:solidFill>
              </a:rPr>
              <a:t>How many samples and gray levels are required for a </a:t>
            </a:r>
            <a:r>
              <a:rPr lang="en-IE" altLang="en-US" sz="2000" smtClean="0">
                <a:solidFill>
                  <a:srgbClr val="000000"/>
                </a:solidFill>
              </a:rPr>
              <a:t>“</a:t>
            </a:r>
            <a:r>
              <a:rPr lang="en-IE" sz="2000" smtClean="0">
                <a:solidFill>
                  <a:srgbClr val="000000"/>
                </a:solidFill>
              </a:rPr>
              <a:t>good</a:t>
            </a:r>
            <a:r>
              <a:rPr lang="en-IE" altLang="en-US" sz="2000" smtClean="0">
                <a:solidFill>
                  <a:srgbClr val="000000"/>
                </a:solidFill>
              </a:rPr>
              <a:t>”</a:t>
            </a:r>
            <a:r>
              <a:rPr lang="en-IE" sz="2000" smtClean="0">
                <a:solidFill>
                  <a:srgbClr val="000000"/>
                </a:solidFill>
              </a:rPr>
              <a:t> approximation?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000" smtClean="0">
                <a:solidFill>
                  <a:srgbClr val="98193A"/>
                </a:solidFill>
              </a:rPr>
              <a:t>•  </a:t>
            </a:r>
            <a:r>
              <a:rPr lang="en-IE" sz="2000" smtClean="0">
                <a:solidFill>
                  <a:srgbClr val="000000"/>
                </a:solidFill>
              </a:rPr>
              <a:t>The resolution (the degree of discernible detail) depends strongly on these two parameters</a:t>
            </a: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7988" y="1666875"/>
            <a:ext cx="8351837" cy="328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3407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AutoShape 1"/>
          <p:cNvSpPr>
            <a:spLocks noChangeArrowheads="1"/>
          </p:cNvSpPr>
          <p:nvPr/>
        </p:nvSpPr>
        <p:spPr bwMode="auto">
          <a:xfrm>
            <a:off x="171450" y="4032250"/>
            <a:ext cx="8786813" cy="885825"/>
          </a:xfrm>
          <a:prstGeom prst="rightArrow">
            <a:avLst>
              <a:gd name="adj1" fmla="val 53046"/>
              <a:gd name="adj2" fmla="val 82937"/>
            </a:avLst>
          </a:prstGeom>
          <a:solidFill>
            <a:srgbClr val="BBE0E3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7" name="Text Box 2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What is DIP? (cont…)</a:t>
            </a:r>
          </a:p>
        </p:txBody>
      </p:sp>
      <p:sp>
        <p:nvSpPr>
          <p:cNvPr id="11268" name="Text Box 3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3200">
                <a:solidFill>
                  <a:srgbClr val="000000"/>
                </a:solidFill>
              </a:rPr>
              <a:t>The continuum from image processing to computer vision can be broken up into low-, mid- and high-level processes</a:t>
            </a:r>
          </a:p>
        </p:txBody>
      </p:sp>
      <p:grpSp>
        <p:nvGrpSpPr>
          <p:cNvPr id="11269" name="Group 4"/>
          <p:cNvGrpSpPr>
            <a:grpSpLocks/>
          </p:cNvGrpSpPr>
          <p:nvPr/>
        </p:nvGrpSpPr>
        <p:grpSpPr bwMode="auto">
          <a:xfrm>
            <a:off x="471488" y="3203575"/>
            <a:ext cx="2579687" cy="2487613"/>
            <a:chOff x="297" y="2018"/>
            <a:chExt cx="1625" cy="1567"/>
          </a:xfrm>
        </p:grpSpPr>
        <p:sp>
          <p:nvSpPr>
            <p:cNvPr id="11278" name="Text Box 5"/>
            <p:cNvSpPr txBox="1">
              <a:spLocks noChangeArrowheads="1"/>
            </p:cNvSpPr>
            <p:nvPr/>
          </p:nvSpPr>
          <p:spPr bwMode="auto">
            <a:xfrm>
              <a:off x="297" y="2018"/>
              <a:ext cx="1625" cy="231"/>
            </a:xfrm>
            <a:prstGeom prst="rect">
              <a:avLst/>
            </a:prstGeom>
            <a:solidFill>
              <a:srgbClr val="FFFFFF">
                <a:alpha val="70195"/>
              </a:srgbClr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ts val="1125"/>
                </a:spcBef>
                <a:buClrTx/>
                <a:buFontTx/>
                <a:buNone/>
              </a:pPr>
              <a:r>
                <a:rPr lang="en-IE" sz="1800" b="1">
                  <a:solidFill>
                    <a:srgbClr val="000000"/>
                  </a:solidFill>
                </a:rPr>
                <a:t>Low Level Process</a:t>
              </a:r>
            </a:p>
          </p:txBody>
        </p:sp>
        <p:sp>
          <p:nvSpPr>
            <p:cNvPr id="11279" name="Text Box 6"/>
            <p:cNvSpPr txBox="1">
              <a:spLocks noChangeArrowheads="1"/>
            </p:cNvSpPr>
            <p:nvPr/>
          </p:nvSpPr>
          <p:spPr bwMode="auto">
            <a:xfrm>
              <a:off x="297" y="2253"/>
              <a:ext cx="1625" cy="1332"/>
            </a:xfrm>
            <a:prstGeom prst="rect">
              <a:avLst/>
            </a:prstGeom>
            <a:solidFill>
              <a:srgbClr val="FFFFFF">
                <a:alpha val="70195"/>
              </a:srgbClr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ts val="1125"/>
                </a:spcBef>
                <a:buClrTx/>
                <a:buFontTx/>
                <a:buNone/>
              </a:pPr>
              <a:r>
                <a:rPr lang="en-IE" sz="1800" b="1">
                  <a:solidFill>
                    <a:srgbClr val="000000"/>
                  </a:solidFill>
                </a:rPr>
                <a:t>Input:</a:t>
              </a:r>
              <a:r>
                <a:rPr lang="en-IE" sz="1800">
                  <a:solidFill>
                    <a:srgbClr val="000000"/>
                  </a:solidFill>
                </a:rPr>
                <a:t> Image</a:t>
              </a:r>
              <a:br>
                <a:rPr lang="en-IE" sz="1800">
                  <a:solidFill>
                    <a:srgbClr val="000000"/>
                  </a:solidFill>
                </a:rPr>
              </a:br>
              <a:r>
                <a:rPr lang="en-IE" sz="1800" b="1">
                  <a:solidFill>
                    <a:srgbClr val="000000"/>
                  </a:solidFill>
                </a:rPr>
                <a:t>Output:</a:t>
              </a:r>
              <a:r>
                <a:rPr lang="en-IE" sz="1800">
                  <a:solidFill>
                    <a:srgbClr val="000000"/>
                  </a:solidFill>
                </a:rPr>
                <a:t> Image</a:t>
              </a:r>
            </a:p>
            <a:p>
              <a:pPr eaLnBrk="1" hangingPunct="1">
                <a:spcBef>
                  <a:spcPts val="1125"/>
                </a:spcBef>
                <a:buClrTx/>
                <a:buFontTx/>
                <a:buNone/>
              </a:pPr>
              <a:r>
                <a:rPr lang="en-IE" sz="1800" b="1">
                  <a:solidFill>
                    <a:srgbClr val="000000"/>
                  </a:solidFill>
                </a:rPr>
                <a:t>Examples:</a:t>
              </a:r>
              <a:r>
                <a:rPr lang="en-IE" sz="1800">
                  <a:solidFill>
                    <a:srgbClr val="000000"/>
                  </a:solidFill>
                </a:rPr>
                <a:t> Noise removal, image sharpening</a:t>
              </a:r>
            </a:p>
          </p:txBody>
        </p:sp>
      </p:grpSp>
      <p:grpSp>
        <p:nvGrpSpPr>
          <p:cNvPr id="11270" name="Group 7"/>
          <p:cNvGrpSpPr>
            <a:grpSpLocks/>
          </p:cNvGrpSpPr>
          <p:nvPr/>
        </p:nvGrpSpPr>
        <p:grpSpPr bwMode="auto">
          <a:xfrm>
            <a:off x="3279775" y="3203575"/>
            <a:ext cx="2579688" cy="2487613"/>
            <a:chOff x="2066" y="2018"/>
            <a:chExt cx="1625" cy="1567"/>
          </a:xfrm>
        </p:grpSpPr>
        <p:sp>
          <p:nvSpPr>
            <p:cNvPr id="11276" name="Text Box 8"/>
            <p:cNvSpPr txBox="1">
              <a:spLocks noChangeArrowheads="1"/>
            </p:cNvSpPr>
            <p:nvPr/>
          </p:nvSpPr>
          <p:spPr bwMode="auto">
            <a:xfrm>
              <a:off x="2066" y="2018"/>
              <a:ext cx="1625" cy="231"/>
            </a:xfrm>
            <a:prstGeom prst="rect">
              <a:avLst/>
            </a:prstGeom>
            <a:solidFill>
              <a:srgbClr val="FFFFFF">
                <a:alpha val="70195"/>
              </a:srgbClr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ts val="1125"/>
                </a:spcBef>
                <a:buClrTx/>
                <a:buFontTx/>
                <a:buNone/>
              </a:pPr>
              <a:r>
                <a:rPr lang="en-IE" sz="1800" b="1">
                  <a:solidFill>
                    <a:srgbClr val="000000"/>
                  </a:solidFill>
                </a:rPr>
                <a:t>Mid Level Process</a:t>
              </a:r>
            </a:p>
          </p:txBody>
        </p:sp>
        <p:sp>
          <p:nvSpPr>
            <p:cNvPr id="11277" name="Text Box 9"/>
            <p:cNvSpPr txBox="1">
              <a:spLocks noChangeArrowheads="1"/>
            </p:cNvSpPr>
            <p:nvPr/>
          </p:nvSpPr>
          <p:spPr bwMode="auto">
            <a:xfrm>
              <a:off x="2066" y="2253"/>
              <a:ext cx="1625" cy="1332"/>
            </a:xfrm>
            <a:prstGeom prst="rect">
              <a:avLst/>
            </a:prstGeom>
            <a:solidFill>
              <a:srgbClr val="FFFFFF">
                <a:alpha val="70195"/>
              </a:srgbClr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ts val="1125"/>
                </a:spcBef>
                <a:buClrTx/>
                <a:buFontTx/>
                <a:buNone/>
              </a:pPr>
              <a:r>
                <a:rPr lang="en-IE" sz="1800" b="1">
                  <a:solidFill>
                    <a:srgbClr val="000000"/>
                  </a:solidFill>
                </a:rPr>
                <a:t>Input:</a:t>
              </a:r>
              <a:r>
                <a:rPr lang="en-IE" sz="1800">
                  <a:solidFill>
                    <a:srgbClr val="000000"/>
                  </a:solidFill>
                </a:rPr>
                <a:t> Image </a:t>
              </a:r>
              <a:br>
                <a:rPr lang="en-IE" sz="1800">
                  <a:solidFill>
                    <a:srgbClr val="000000"/>
                  </a:solidFill>
                </a:rPr>
              </a:br>
              <a:r>
                <a:rPr lang="en-IE" sz="1800" b="1">
                  <a:solidFill>
                    <a:srgbClr val="000000"/>
                  </a:solidFill>
                </a:rPr>
                <a:t>Output:</a:t>
              </a:r>
              <a:r>
                <a:rPr lang="en-IE" sz="1800">
                  <a:solidFill>
                    <a:srgbClr val="000000"/>
                  </a:solidFill>
                </a:rPr>
                <a:t> Attributes</a:t>
              </a:r>
            </a:p>
            <a:p>
              <a:pPr eaLnBrk="1" hangingPunct="1">
                <a:spcBef>
                  <a:spcPts val="1125"/>
                </a:spcBef>
                <a:buClrTx/>
                <a:buFontTx/>
                <a:buNone/>
              </a:pPr>
              <a:r>
                <a:rPr lang="en-IE" sz="1800" b="1">
                  <a:solidFill>
                    <a:srgbClr val="000000"/>
                  </a:solidFill>
                </a:rPr>
                <a:t>Examples:</a:t>
              </a:r>
              <a:r>
                <a:rPr lang="en-IE" sz="1800">
                  <a:solidFill>
                    <a:srgbClr val="000000"/>
                  </a:solidFill>
                </a:rPr>
                <a:t> Object recognition, segmentation</a:t>
              </a:r>
            </a:p>
          </p:txBody>
        </p:sp>
      </p:grpSp>
      <p:grpSp>
        <p:nvGrpSpPr>
          <p:cNvPr id="11271" name="Group 10"/>
          <p:cNvGrpSpPr>
            <a:grpSpLocks/>
          </p:cNvGrpSpPr>
          <p:nvPr/>
        </p:nvGrpSpPr>
        <p:grpSpPr bwMode="auto">
          <a:xfrm>
            <a:off x="6089650" y="3203575"/>
            <a:ext cx="2578100" cy="2487613"/>
            <a:chOff x="3836" y="2018"/>
            <a:chExt cx="1624" cy="1567"/>
          </a:xfrm>
        </p:grpSpPr>
        <p:sp>
          <p:nvSpPr>
            <p:cNvPr id="11274" name="Text Box 11"/>
            <p:cNvSpPr txBox="1">
              <a:spLocks noChangeArrowheads="1"/>
            </p:cNvSpPr>
            <p:nvPr/>
          </p:nvSpPr>
          <p:spPr bwMode="auto">
            <a:xfrm>
              <a:off x="3836" y="2018"/>
              <a:ext cx="1624" cy="231"/>
            </a:xfrm>
            <a:prstGeom prst="rect">
              <a:avLst/>
            </a:prstGeom>
            <a:solidFill>
              <a:srgbClr val="FFFFFF">
                <a:alpha val="70195"/>
              </a:srgbClr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ts val="1125"/>
                </a:spcBef>
                <a:buClrTx/>
                <a:buFontTx/>
                <a:buNone/>
              </a:pPr>
              <a:r>
                <a:rPr lang="en-IE" sz="1800" b="1">
                  <a:solidFill>
                    <a:srgbClr val="000000"/>
                  </a:solidFill>
                </a:rPr>
                <a:t>High Level Process</a:t>
              </a:r>
            </a:p>
          </p:txBody>
        </p:sp>
        <p:sp>
          <p:nvSpPr>
            <p:cNvPr id="11275" name="Text Box 12"/>
            <p:cNvSpPr txBox="1">
              <a:spLocks noChangeArrowheads="1"/>
            </p:cNvSpPr>
            <p:nvPr/>
          </p:nvSpPr>
          <p:spPr bwMode="auto">
            <a:xfrm>
              <a:off x="3836" y="2253"/>
              <a:ext cx="1624" cy="1332"/>
            </a:xfrm>
            <a:prstGeom prst="rect">
              <a:avLst/>
            </a:prstGeom>
            <a:solidFill>
              <a:srgbClr val="FFFFFF">
                <a:alpha val="70195"/>
              </a:srgbClr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ts val="1125"/>
                </a:spcBef>
                <a:buClrTx/>
                <a:buFontTx/>
                <a:buNone/>
              </a:pPr>
              <a:r>
                <a:rPr lang="en-IE" sz="1800" b="1">
                  <a:solidFill>
                    <a:srgbClr val="000000"/>
                  </a:solidFill>
                </a:rPr>
                <a:t>Input: </a:t>
              </a:r>
              <a:r>
                <a:rPr lang="en-IE" sz="1800">
                  <a:solidFill>
                    <a:srgbClr val="000000"/>
                  </a:solidFill>
                </a:rPr>
                <a:t>Attributes </a:t>
              </a:r>
              <a:r>
                <a:rPr lang="en-IE" sz="1800" b="1">
                  <a:solidFill>
                    <a:srgbClr val="000000"/>
                  </a:solidFill>
                </a:rPr>
                <a:t>Output:</a:t>
              </a:r>
              <a:r>
                <a:rPr lang="en-IE" sz="1800">
                  <a:solidFill>
                    <a:srgbClr val="000000"/>
                  </a:solidFill>
                </a:rPr>
                <a:t> Understanding</a:t>
              </a:r>
            </a:p>
            <a:p>
              <a:pPr eaLnBrk="1" hangingPunct="1">
                <a:spcBef>
                  <a:spcPts val="1125"/>
                </a:spcBef>
                <a:buClrTx/>
                <a:buFontTx/>
                <a:buNone/>
              </a:pPr>
              <a:r>
                <a:rPr lang="en-IE" sz="1800" b="1">
                  <a:solidFill>
                    <a:srgbClr val="000000"/>
                  </a:solidFill>
                </a:rPr>
                <a:t>Examples: </a:t>
              </a:r>
              <a:r>
                <a:rPr lang="en-IE" sz="1800">
                  <a:solidFill>
                    <a:srgbClr val="000000"/>
                  </a:solidFill>
                </a:rPr>
                <a:t>Scene understanding, autonomous navigation</a:t>
              </a:r>
            </a:p>
          </p:txBody>
        </p:sp>
      </p:grpSp>
      <p:sp>
        <p:nvSpPr>
          <p:cNvPr id="11272" name="Line 13"/>
          <p:cNvSpPr>
            <a:spLocks noChangeShapeType="1"/>
          </p:cNvSpPr>
          <p:nvPr/>
        </p:nvSpPr>
        <p:spPr bwMode="auto">
          <a:xfrm>
            <a:off x="5972175" y="2860675"/>
            <a:ext cx="1588" cy="3086100"/>
          </a:xfrm>
          <a:prstGeom prst="line">
            <a:avLst/>
          </a:prstGeom>
          <a:noFill/>
          <a:ln w="38160">
            <a:solidFill>
              <a:srgbClr val="00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3" name="Text Box 14"/>
          <p:cNvSpPr txBox="1">
            <a:spLocks noChangeArrowheads="1"/>
          </p:cNvSpPr>
          <p:nvPr/>
        </p:nvSpPr>
        <p:spPr bwMode="auto">
          <a:xfrm>
            <a:off x="4608513" y="5964238"/>
            <a:ext cx="2686050" cy="642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IE" sz="1800">
                <a:solidFill>
                  <a:srgbClr val="000000"/>
                </a:solidFill>
              </a:rPr>
              <a:t>In this course we will stop here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911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 Box 1"/>
          <p:cNvSpPr txBox="1">
            <a:spLocks noChangeArrowheads="1"/>
          </p:cNvSpPr>
          <p:nvPr/>
        </p:nvSpPr>
        <p:spPr bwMode="auto">
          <a:xfrm>
            <a:off x="638175" y="-39688"/>
            <a:ext cx="8505825" cy="1311276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4000" b="1" smtClean="0">
                <a:solidFill>
                  <a:srgbClr val="FFFFFF"/>
                </a:solidFill>
                <a:cs typeface="ArialMT" charset="0"/>
              </a:rPr>
              <a:t>Effects of reducing spatial resolution</a:t>
            </a:r>
          </a:p>
        </p:txBody>
      </p:sp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ClrTx/>
              <a:buFontTx/>
              <a:buNone/>
              <a:defRPr/>
            </a:pPr>
            <a:endParaRPr lang="en-IE" sz="2200" smtClean="0">
              <a:solidFill>
                <a:srgbClr val="98193A"/>
              </a:solidFill>
              <a:latin typeface="ArialMT" charset="0"/>
              <a:cs typeface="ArialMT" charset="0"/>
            </a:endParaRP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endParaRPr lang="en-IE" sz="2200" smtClean="0">
              <a:solidFill>
                <a:srgbClr val="98193A"/>
              </a:solidFill>
              <a:latin typeface="ArialMT" charset="0"/>
              <a:cs typeface="ArialMT" charset="0"/>
            </a:endParaRP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endParaRPr lang="en-IE" sz="2200" smtClean="0">
              <a:solidFill>
                <a:srgbClr val="98193A"/>
              </a:solidFill>
              <a:latin typeface="ArialMT" charset="0"/>
              <a:cs typeface="ArialMT" charset="0"/>
            </a:endParaRP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endParaRPr lang="en-IE" sz="2200" smtClean="0">
              <a:solidFill>
                <a:srgbClr val="98193A"/>
              </a:solidFill>
              <a:latin typeface="ArialMT" charset="0"/>
              <a:cs typeface="ArialMT" charset="0"/>
            </a:endParaRP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endParaRPr lang="en-IE" sz="1200" smtClean="0">
              <a:solidFill>
                <a:srgbClr val="98193A"/>
              </a:solidFill>
              <a:latin typeface="ArialMT" charset="0"/>
              <a:cs typeface="ArialMT" charset="0"/>
            </a:endParaRP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endParaRPr lang="en-IE" sz="1200" smtClean="0">
              <a:solidFill>
                <a:srgbClr val="98193A"/>
              </a:solidFill>
              <a:latin typeface="ArialMT" charset="0"/>
              <a:cs typeface="ArialMT" charset="0"/>
            </a:endParaRP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endParaRPr lang="en-IE" sz="1200" smtClean="0">
              <a:solidFill>
                <a:srgbClr val="98193A"/>
              </a:solidFill>
              <a:latin typeface="ArialMT" charset="0"/>
              <a:cs typeface="ArialMT" charset="0"/>
            </a:endParaRP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endParaRPr lang="en-IE" sz="1200" smtClean="0">
              <a:solidFill>
                <a:srgbClr val="98193A"/>
              </a:solidFill>
              <a:latin typeface="ArialMT" charset="0"/>
              <a:cs typeface="ArialMT" charset="0"/>
            </a:endParaRP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endParaRPr lang="en-IE" sz="1200" smtClean="0">
              <a:solidFill>
                <a:srgbClr val="98193A"/>
              </a:solidFill>
              <a:latin typeface="ArialMT" charset="0"/>
              <a:cs typeface="ArialMT" charset="0"/>
            </a:endParaRP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endParaRPr lang="en-IE" sz="1200" smtClean="0">
              <a:solidFill>
                <a:srgbClr val="98193A"/>
              </a:solidFill>
              <a:latin typeface="ArialMT" charset="0"/>
              <a:cs typeface="ArialMT" charset="0"/>
            </a:endParaRP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endParaRPr lang="en-IE" sz="1200" smtClean="0">
              <a:solidFill>
                <a:srgbClr val="98193A"/>
              </a:solidFill>
              <a:latin typeface="ArialMT" charset="0"/>
              <a:cs typeface="ArialMT" charset="0"/>
            </a:endParaRP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endParaRPr lang="en-IE" sz="1200" smtClean="0">
              <a:solidFill>
                <a:srgbClr val="98193A"/>
              </a:solidFill>
              <a:latin typeface="ArialMT" charset="0"/>
              <a:cs typeface="ArialMT" charset="0"/>
            </a:endParaRP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endParaRPr lang="en-IE" sz="1200" smtClean="0">
              <a:solidFill>
                <a:srgbClr val="98193A"/>
              </a:solidFill>
              <a:latin typeface="ArialMT" charset="0"/>
              <a:cs typeface="ArialMT" charset="0"/>
            </a:endParaRP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90663" y="1949450"/>
            <a:ext cx="6464300" cy="429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3959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4000" b="1" smtClean="0">
                <a:solidFill>
                  <a:srgbClr val="FFFFFF"/>
                </a:solidFill>
                <a:cs typeface="ArialMT" charset="0"/>
              </a:rPr>
              <a:t>Effects of reducing gray levels</a:t>
            </a:r>
          </a:p>
        </p:txBody>
      </p:sp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ClrTx/>
              <a:buFontTx/>
              <a:buNone/>
              <a:defRPr/>
            </a:pPr>
            <a:endParaRPr lang="en-IE" sz="2200" smtClean="0">
              <a:solidFill>
                <a:srgbClr val="98193A"/>
              </a:solidFill>
              <a:latin typeface="ArialMT" charset="0"/>
              <a:cs typeface="ArialMT" charset="0"/>
            </a:endParaRP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endParaRPr lang="en-IE" sz="2200" smtClean="0">
              <a:solidFill>
                <a:srgbClr val="98193A"/>
              </a:solidFill>
              <a:latin typeface="ArialMT" charset="0"/>
              <a:cs typeface="ArialMT" charset="0"/>
            </a:endParaRP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endParaRPr lang="en-IE" sz="2200" smtClean="0">
              <a:solidFill>
                <a:srgbClr val="98193A"/>
              </a:solidFill>
              <a:latin typeface="ArialMT" charset="0"/>
              <a:cs typeface="ArialMT" charset="0"/>
            </a:endParaRP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endParaRPr lang="en-IE" sz="2200" smtClean="0">
              <a:solidFill>
                <a:srgbClr val="98193A"/>
              </a:solidFill>
              <a:latin typeface="ArialMT" charset="0"/>
              <a:cs typeface="ArialMT" charset="0"/>
            </a:endParaRP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endParaRPr lang="en-IE" sz="1200" smtClean="0">
              <a:solidFill>
                <a:srgbClr val="98193A"/>
              </a:solidFill>
              <a:latin typeface="ArialMT" charset="0"/>
              <a:cs typeface="ArialMT" charset="0"/>
            </a:endParaRP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endParaRPr lang="en-IE" sz="1200" smtClean="0">
              <a:solidFill>
                <a:srgbClr val="98193A"/>
              </a:solidFill>
              <a:latin typeface="ArialMT" charset="0"/>
              <a:cs typeface="ArialMT" charset="0"/>
            </a:endParaRP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endParaRPr lang="en-IE" sz="1200" smtClean="0">
              <a:solidFill>
                <a:srgbClr val="98193A"/>
              </a:solidFill>
              <a:latin typeface="ArialMT" charset="0"/>
              <a:cs typeface="ArialMT" charset="0"/>
            </a:endParaRP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endParaRPr lang="en-IE" sz="1200" smtClean="0">
              <a:solidFill>
                <a:srgbClr val="98193A"/>
              </a:solidFill>
              <a:latin typeface="ArialMT" charset="0"/>
              <a:cs typeface="ArialMT" charset="0"/>
            </a:endParaRP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endParaRPr lang="en-IE" sz="1200" smtClean="0">
              <a:solidFill>
                <a:srgbClr val="98193A"/>
              </a:solidFill>
              <a:latin typeface="ArialMT" charset="0"/>
              <a:cs typeface="ArialMT" charset="0"/>
            </a:endParaRP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endParaRPr lang="en-IE" sz="1200" smtClean="0">
              <a:solidFill>
                <a:srgbClr val="98193A"/>
              </a:solidFill>
              <a:latin typeface="ArialMT" charset="0"/>
              <a:cs typeface="ArialMT" charset="0"/>
            </a:endParaRP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endParaRPr lang="en-IE" sz="1200" smtClean="0">
              <a:solidFill>
                <a:srgbClr val="98193A"/>
              </a:solidFill>
              <a:latin typeface="ArialMT" charset="0"/>
              <a:cs typeface="ArialMT" charset="0"/>
            </a:endParaRP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endParaRPr lang="en-IE" sz="1200" smtClean="0">
              <a:solidFill>
                <a:srgbClr val="98193A"/>
              </a:solidFill>
              <a:latin typeface="ArialMT" charset="0"/>
              <a:cs typeface="ArialMT" charset="0"/>
            </a:endParaRP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endParaRPr lang="en-IE" sz="1200" smtClean="0">
              <a:solidFill>
                <a:srgbClr val="98193A"/>
              </a:solidFill>
              <a:latin typeface="ArialMT" charset="0"/>
              <a:cs typeface="ArialMT" charset="0"/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12925" y="1809750"/>
            <a:ext cx="6072188" cy="429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072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Box 1"/>
          <p:cNvSpPr txBox="1">
            <a:spLocks noChangeArrowheads="1"/>
          </p:cNvSpPr>
          <p:nvPr/>
        </p:nvSpPr>
        <p:spPr bwMode="auto">
          <a:xfrm>
            <a:off x="638175" y="-39688"/>
            <a:ext cx="8505825" cy="1311276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4000" b="1" smtClean="0">
                <a:solidFill>
                  <a:srgbClr val="FFFFFF"/>
                </a:solidFill>
                <a:cs typeface="ArialMT" charset="0"/>
              </a:rPr>
              <a:t>Basic relationships between pixels</a:t>
            </a:r>
          </a:p>
        </p:txBody>
      </p:sp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368300" y="1406525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6550" indent="-336550" eaLnBrk="0" hangingPunct="0"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SzPct val="45000"/>
              <a:buFont typeface="Wingdings" pitchFamily="2" charset="2"/>
              <a:buChar char=""/>
              <a:defRPr/>
            </a:pPr>
            <a:r>
              <a:rPr lang="en-IE" sz="2200" smtClean="0">
                <a:solidFill>
                  <a:srgbClr val="000000"/>
                </a:solidFill>
              </a:rPr>
              <a:t> An image is denoted by: f(x,y) </a:t>
            </a:r>
          </a:p>
          <a:p>
            <a:pPr eaLnBrk="1" hangingPunct="1">
              <a:spcBef>
                <a:spcPts val="800"/>
              </a:spcBef>
              <a:buSzPct val="45000"/>
              <a:buFont typeface="Wingdings" pitchFamily="2" charset="2"/>
              <a:buChar char=""/>
              <a:defRPr/>
            </a:pPr>
            <a:r>
              <a:rPr lang="en-IE" sz="2200" smtClean="0">
                <a:solidFill>
                  <a:srgbClr val="000000"/>
                </a:solidFill>
              </a:rPr>
              <a:t> Lowercase letters (e.g. </a:t>
            </a:r>
            <a:r>
              <a:rPr lang="en-IE" sz="2200" i="1" smtClean="0">
                <a:solidFill>
                  <a:srgbClr val="000000"/>
                </a:solidFill>
              </a:rPr>
              <a:t>p, q</a:t>
            </a:r>
            <a:r>
              <a:rPr lang="en-IE" sz="2200" smtClean="0">
                <a:solidFill>
                  <a:srgbClr val="000000"/>
                </a:solidFill>
              </a:rPr>
              <a:t>) will denote individual pixels </a:t>
            </a:r>
          </a:p>
          <a:p>
            <a:pPr eaLnBrk="1" hangingPunct="1">
              <a:spcBef>
                <a:spcPts val="800"/>
              </a:spcBef>
              <a:buSzPct val="45000"/>
              <a:buFont typeface="Wingdings" pitchFamily="2" charset="2"/>
              <a:buChar char=""/>
              <a:defRPr/>
            </a:pPr>
            <a:r>
              <a:rPr lang="en-IE" sz="2200" smtClean="0">
                <a:solidFill>
                  <a:srgbClr val="000000"/>
                </a:solidFill>
              </a:rPr>
              <a:t> A subset of f(x,y) is denoted by </a:t>
            </a:r>
            <a:r>
              <a:rPr lang="en-IE" sz="2200" i="1" smtClean="0">
                <a:solidFill>
                  <a:srgbClr val="000000"/>
                </a:solidFill>
              </a:rPr>
              <a:t>S</a:t>
            </a:r>
          </a:p>
          <a:p>
            <a:pPr eaLnBrk="1" hangingPunct="1">
              <a:spcBef>
                <a:spcPts val="800"/>
              </a:spcBef>
              <a:buSzPct val="45000"/>
              <a:buFont typeface="Wingdings" pitchFamily="2" charset="2"/>
              <a:buChar char=""/>
              <a:defRPr/>
            </a:pPr>
            <a:r>
              <a:rPr lang="en-IE" sz="2200" smtClean="0">
                <a:solidFill>
                  <a:srgbClr val="000000"/>
                </a:solidFill>
              </a:rPr>
              <a:t> Neighbors of a pixel: 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2617C0"/>
                </a:solidFill>
              </a:rPr>
              <a:t>   – </a:t>
            </a:r>
            <a:r>
              <a:rPr lang="en-IE" sz="2200" smtClean="0">
                <a:solidFill>
                  <a:srgbClr val="000000"/>
                </a:solidFill>
              </a:rPr>
              <a:t>A pixel </a:t>
            </a:r>
            <a:r>
              <a:rPr lang="en-IE" sz="2200" i="1" smtClean="0">
                <a:solidFill>
                  <a:srgbClr val="000000"/>
                </a:solidFill>
              </a:rPr>
              <a:t>p </a:t>
            </a:r>
            <a:r>
              <a:rPr lang="en-IE" sz="2200" smtClean="0">
                <a:solidFill>
                  <a:srgbClr val="000000"/>
                </a:solidFill>
              </a:rPr>
              <a:t>at (x,y) has 4 horizontal/vertical neighbors at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19C488"/>
                </a:solidFill>
              </a:rPr>
              <a:t>          • </a:t>
            </a:r>
            <a:r>
              <a:rPr lang="en-IE" sz="2200" smtClean="0">
                <a:solidFill>
                  <a:srgbClr val="000000"/>
                </a:solidFill>
              </a:rPr>
              <a:t>(x+1,y),(x-1,y),(x,y+1)and(x,y-1)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19C488"/>
                </a:solidFill>
              </a:rPr>
              <a:t>          • </a:t>
            </a:r>
            <a:r>
              <a:rPr lang="en-IE" sz="2200" smtClean="0">
                <a:solidFill>
                  <a:srgbClr val="000000"/>
                </a:solidFill>
              </a:rPr>
              <a:t>called the </a:t>
            </a:r>
            <a:r>
              <a:rPr lang="en-IE" sz="2200" i="1" smtClean="0">
                <a:solidFill>
                  <a:srgbClr val="000000"/>
                </a:solidFill>
              </a:rPr>
              <a:t>4-neighbors </a:t>
            </a:r>
            <a:r>
              <a:rPr lang="en-IE" sz="2200" smtClean="0">
                <a:solidFill>
                  <a:srgbClr val="000000"/>
                </a:solidFill>
              </a:rPr>
              <a:t>of </a:t>
            </a:r>
            <a:r>
              <a:rPr lang="en-IE" sz="2200" i="1" smtClean="0">
                <a:solidFill>
                  <a:srgbClr val="000000"/>
                </a:solidFill>
              </a:rPr>
              <a:t>p</a:t>
            </a:r>
            <a:r>
              <a:rPr lang="en-IE" sz="2200" smtClean="0">
                <a:solidFill>
                  <a:srgbClr val="000000"/>
                </a:solidFill>
              </a:rPr>
              <a:t>: </a:t>
            </a:r>
            <a:r>
              <a:rPr lang="en-IE" sz="2200" i="1" smtClean="0">
                <a:solidFill>
                  <a:srgbClr val="000000"/>
                </a:solidFill>
              </a:rPr>
              <a:t>N</a:t>
            </a:r>
            <a:r>
              <a:rPr lang="en-IE" sz="1400" i="1" smtClean="0">
                <a:solidFill>
                  <a:srgbClr val="000000"/>
                </a:solidFill>
              </a:rPr>
              <a:t>4</a:t>
            </a:r>
            <a:r>
              <a:rPr lang="en-IE" sz="2200" i="1" smtClean="0">
                <a:solidFill>
                  <a:srgbClr val="000000"/>
                </a:solidFill>
              </a:rPr>
              <a:t>(p)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i="1" smtClean="0">
                <a:solidFill>
                  <a:srgbClr val="000000"/>
                </a:solidFill>
              </a:rPr>
              <a:t>   </a:t>
            </a:r>
            <a:r>
              <a:rPr lang="en-IE" sz="2200" smtClean="0">
                <a:solidFill>
                  <a:srgbClr val="2617C0"/>
                </a:solidFill>
              </a:rPr>
              <a:t>– </a:t>
            </a:r>
            <a:r>
              <a:rPr lang="en-IE" sz="2200" smtClean="0">
                <a:solidFill>
                  <a:srgbClr val="000000"/>
                </a:solidFill>
              </a:rPr>
              <a:t>A pixel </a:t>
            </a:r>
            <a:r>
              <a:rPr lang="en-IE" sz="2200" i="1" smtClean="0">
                <a:solidFill>
                  <a:srgbClr val="000000"/>
                </a:solidFill>
              </a:rPr>
              <a:t>p </a:t>
            </a:r>
            <a:r>
              <a:rPr lang="en-IE" sz="2200" smtClean="0">
                <a:solidFill>
                  <a:srgbClr val="000000"/>
                </a:solidFill>
              </a:rPr>
              <a:t>at (x,y) has 4 diagonal neighbors at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19C488"/>
                </a:solidFill>
              </a:rPr>
              <a:t>          • </a:t>
            </a:r>
            <a:r>
              <a:rPr lang="en-IE" sz="2200" smtClean="0">
                <a:solidFill>
                  <a:srgbClr val="000000"/>
                </a:solidFill>
              </a:rPr>
              <a:t>(x+1,y+1),(x+1,y-1),(x-1,y+1)and(x-1,y-1)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19C488"/>
                </a:solidFill>
              </a:rPr>
              <a:t>          • </a:t>
            </a:r>
            <a:r>
              <a:rPr lang="en-IE" sz="2200" smtClean="0">
                <a:solidFill>
                  <a:srgbClr val="000000"/>
                </a:solidFill>
              </a:rPr>
              <a:t>called the </a:t>
            </a:r>
            <a:r>
              <a:rPr lang="en-IE" sz="2200" i="1" smtClean="0">
                <a:solidFill>
                  <a:srgbClr val="000000"/>
                </a:solidFill>
              </a:rPr>
              <a:t>diagonal–neighbors </a:t>
            </a:r>
            <a:r>
              <a:rPr lang="en-IE" sz="2200" smtClean="0">
                <a:solidFill>
                  <a:srgbClr val="000000"/>
                </a:solidFill>
              </a:rPr>
              <a:t>of </a:t>
            </a:r>
            <a:r>
              <a:rPr lang="en-IE" sz="2200" i="1" smtClean="0">
                <a:solidFill>
                  <a:srgbClr val="000000"/>
                </a:solidFill>
              </a:rPr>
              <a:t>p</a:t>
            </a:r>
            <a:r>
              <a:rPr lang="en-IE" sz="2200" smtClean="0">
                <a:solidFill>
                  <a:srgbClr val="000000"/>
                </a:solidFill>
              </a:rPr>
              <a:t>:</a:t>
            </a:r>
            <a:r>
              <a:rPr lang="en-IE" sz="2200" i="1" smtClean="0">
                <a:solidFill>
                  <a:srgbClr val="000000"/>
                </a:solidFill>
              </a:rPr>
              <a:t>N</a:t>
            </a:r>
            <a:r>
              <a:rPr lang="en-IE" sz="1400" i="1" smtClean="0">
                <a:solidFill>
                  <a:srgbClr val="000000"/>
                </a:solidFill>
              </a:rPr>
              <a:t>D</a:t>
            </a:r>
            <a:r>
              <a:rPr lang="en-IE" sz="2200" i="1" smtClean="0">
                <a:solidFill>
                  <a:srgbClr val="000000"/>
                </a:solidFill>
              </a:rPr>
              <a:t>(p) 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2617C0"/>
                </a:solidFill>
              </a:rPr>
              <a:t>   – </a:t>
            </a:r>
            <a:r>
              <a:rPr lang="en-IE" sz="2200" smtClean="0">
                <a:solidFill>
                  <a:srgbClr val="000000"/>
                </a:solidFill>
              </a:rPr>
              <a:t>The </a:t>
            </a:r>
            <a:r>
              <a:rPr lang="en-IE" sz="2200" i="1" smtClean="0">
                <a:solidFill>
                  <a:srgbClr val="000000"/>
                </a:solidFill>
              </a:rPr>
              <a:t>4-neighbors </a:t>
            </a:r>
            <a:r>
              <a:rPr lang="en-IE" sz="2200" smtClean="0">
                <a:solidFill>
                  <a:srgbClr val="000000"/>
                </a:solidFill>
              </a:rPr>
              <a:t>and the </a:t>
            </a:r>
            <a:r>
              <a:rPr lang="en-IE" sz="2200" i="1" smtClean="0">
                <a:solidFill>
                  <a:srgbClr val="000000"/>
                </a:solidFill>
              </a:rPr>
              <a:t>diagonal-neighbors </a:t>
            </a:r>
            <a:r>
              <a:rPr lang="en-IE" sz="2200" smtClean="0">
                <a:solidFill>
                  <a:srgbClr val="000000"/>
                </a:solidFill>
              </a:rPr>
              <a:t>of </a:t>
            </a:r>
            <a:r>
              <a:rPr lang="en-IE" sz="2200" i="1" smtClean="0">
                <a:solidFill>
                  <a:srgbClr val="000000"/>
                </a:solidFill>
              </a:rPr>
              <a:t>p </a:t>
            </a:r>
            <a:r>
              <a:rPr lang="en-IE" sz="2200" smtClean="0">
                <a:solidFill>
                  <a:srgbClr val="000000"/>
                </a:solidFill>
              </a:rPr>
              <a:t>are called the </a:t>
            </a:r>
            <a:r>
              <a:rPr lang="en-IE" sz="2200" i="1" smtClean="0">
                <a:solidFill>
                  <a:srgbClr val="000000"/>
                </a:solidFill>
              </a:rPr>
              <a:t>8-neighbors </a:t>
            </a:r>
            <a:r>
              <a:rPr lang="en-IE" sz="2200" smtClean="0">
                <a:solidFill>
                  <a:srgbClr val="000000"/>
                </a:solidFill>
              </a:rPr>
              <a:t>of </a:t>
            </a:r>
            <a:r>
              <a:rPr lang="en-IE" sz="2200" i="1" smtClean="0">
                <a:solidFill>
                  <a:srgbClr val="000000"/>
                </a:solidFill>
              </a:rPr>
              <a:t>p</a:t>
            </a:r>
            <a:r>
              <a:rPr lang="en-IE" sz="2200" smtClean="0">
                <a:solidFill>
                  <a:srgbClr val="000000"/>
                </a:solidFill>
              </a:rPr>
              <a:t>: </a:t>
            </a:r>
            <a:r>
              <a:rPr lang="en-IE" sz="2200" i="1" smtClean="0">
                <a:solidFill>
                  <a:srgbClr val="000000"/>
                </a:solidFill>
              </a:rPr>
              <a:t>N</a:t>
            </a:r>
            <a:r>
              <a:rPr lang="en-IE" sz="1400" i="1" smtClean="0">
                <a:solidFill>
                  <a:srgbClr val="000000"/>
                </a:solidFill>
              </a:rPr>
              <a:t>8</a:t>
            </a:r>
            <a:r>
              <a:rPr lang="en-IE" sz="2200" i="1" smtClean="0">
                <a:solidFill>
                  <a:srgbClr val="000000"/>
                </a:solidFill>
              </a:rPr>
              <a:t>(p)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612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4000" b="1" smtClean="0">
                <a:solidFill>
                  <a:srgbClr val="FFFFFF"/>
                </a:solidFill>
                <a:cs typeface="ArialMT" charset="0"/>
              </a:rPr>
              <a:t>Connectivity between pixels</a:t>
            </a:r>
          </a:p>
        </p:txBody>
      </p:sp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368300" y="1406525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000" smtClean="0">
                <a:solidFill>
                  <a:srgbClr val="98193A"/>
                </a:solidFill>
                <a:latin typeface="ArialMT" pitchFamily="32" charset="0"/>
              </a:rPr>
              <a:t>•  </a:t>
            </a:r>
            <a:r>
              <a:rPr lang="en-IE" sz="2000" smtClean="0">
                <a:solidFill>
                  <a:srgbClr val="000000"/>
                </a:solidFill>
                <a:latin typeface="ArialMT" pitchFamily="32" charset="0"/>
              </a:rPr>
              <a:t>Connectivity is an important concept in establishing boundaries of object and components of regions in an image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000" smtClean="0">
                <a:solidFill>
                  <a:srgbClr val="98193A"/>
                </a:solidFill>
                <a:latin typeface="ArialMT" pitchFamily="32" charset="0"/>
              </a:rPr>
              <a:t>•  </a:t>
            </a:r>
            <a:r>
              <a:rPr lang="en-IE" sz="2000" smtClean="0">
                <a:solidFill>
                  <a:srgbClr val="000000"/>
                </a:solidFill>
                <a:latin typeface="ArialMT" pitchFamily="32" charset="0"/>
              </a:rPr>
              <a:t>When are two pixels connected?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000" smtClean="0">
                <a:solidFill>
                  <a:srgbClr val="2617C0"/>
                </a:solidFill>
                <a:latin typeface="ArialMT" pitchFamily="32" charset="0"/>
              </a:rPr>
              <a:t>   – </a:t>
            </a:r>
            <a:r>
              <a:rPr lang="en-IE" sz="2000" smtClean="0">
                <a:solidFill>
                  <a:srgbClr val="000000"/>
                </a:solidFill>
                <a:latin typeface="ArialMT" pitchFamily="32" charset="0"/>
              </a:rPr>
              <a:t>If they are adjacent in some sense (say they are 4-neighbors)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000" smtClean="0">
                <a:solidFill>
                  <a:srgbClr val="2617C0"/>
                </a:solidFill>
                <a:latin typeface="ArialMT" pitchFamily="32" charset="0"/>
              </a:rPr>
              <a:t>   – </a:t>
            </a:r>
            <a:r>
              <a:rPr lang="en-IE" sz="2000" smtClean="0">
                <a:solidFill>
                  <a:srgbClr val="000000"/>
                </a:solidFill>
                <a:latin typeface="ArialMT" pitchFamily="32" charset="0"/>
              </a:rPr>
              <a:t>and, if their gray levels satisfy a specified criterion of similarity (say they are equal)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000" smtClean="0">
                <a:solidFill>
                  <a:srgbClr val="98193A"/>
                </a:solidFill>
                <a:latin typeface="ArialMT" pitchFamily="32" charset="0"/>
              </a:rPr>
              <a:t>•   </a:t>
            </a:r>
            <a:r>
              <a:rPr lang="en-IE" sz="2000" smtClean="0">
                <a:solidFill>
                  <a:srgbClr val="000000"/>
                </a:solidFill>
                <a:latin typeface="ArialMT" pitchFamily="32" charset="0"/>
              </a:rPr>
              <a:t>Example: given a binary image (e.g. gray scale = [0,1]), two pixels may be 4-neighbors but are not considered connected unless they have the same value</a:t>
            </a: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24313" y="4684713"/>
            <a:ext cx="1736725" cy="170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0074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4000" b="1" smtClean="0">
                <a:solidFill>
                  <a:srgbClr val="FFFFFF"/>
                </a:solidFill>
                <a:cs typeface="ArialMT" charset="0"/>
              </a:rPr>
              <a:t>Connectivity between pixels</a:t>
            </a:r>
          </a:p>
        </p:txBody>
      </p:sp>
      <p:sp>
        <p:nvSpPr>
          <p:cNvPr id="25602" name="Text Box 2"/>
          <p:cNvSpPr txBox="1">
            <a:spLocks noChangeArrowheads="1"/>
          </p:cNvSpPr>
          <p:nvPr/>
        </p:nvSpPr>
        <p:spPr bwMode="auto">
          <a:xfrm>
            <a:off x="368300" y="1268413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000" dirty="0" smtClean="0">
                <a:solidFill>
                  <a:srgbClr val="98193A"/>
                </a:solidFill>
              </a:rPr>
              <a:t>•  </a:t>
            </a:r>
            <a:r>
              <a:rPr lang="en-IE" sz="2000" dirty="0" smtClean="0">
                <a:solidFill>
                  <a:srgbClr val="000000"/>
                </a:solidFill>
              </a:rPr>
              <a:t>Let </a:t>
            </a:r>
            <a:r>
              <a:rPr lang="en-IE" sz="2000" i="1" dirty="0" smtClean="0">
                <a:solidFill>
                  <a:srgbClr val="000000"/>
                </a:solidFill>
              </a:rPr>
              <a:t>V </a:t>
            </a:r>
            <a:r>
              <a:rPr lang="en-IE" sz="2000" dirty="0" smtClean="0">
                <a:solidFill>
                  <a:srgbClr val="000000"/>
                </a:solidFill>
              </a:rPr>
              <a:t>be the set of values used to determine connectivity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1800" dirty="0" smtClean="0">
                <a:solidFill>
                  <a:srgbClr val="000000"/>
                </a:solidFill>
              </a:rPr>
              <a:t>   </a:t>
            </a:r>
            <a:r>
              <a:rPr lang="en-IE" sz="1800" dirty="0" smtClean="0">
                <a:solidFill>
                  <a:srgbClr val="2617C0"/>
                </a:solidFill>
              </a:rPr>
              <a:t>– </a:t>
            </a:r>
            <a:r>
              <a:rPr lang="en-IE" sz="1800" dirty="0" smtClean="0">
                <a:solidFill>
                  <a:srgbClr val="000000"/>
                </a:solidFill>
              </a:rPr>
              <a:t>For example, in a binary image, </a:t>
            </a:r>
            <a:r>
              <a:rPr lang="en-IE" sz="1800" i="1" dirty="0" smtClean="0">
                <a:solidFill>
                  <a:srgbClr val="000000"/>
                </a:solidFill>
              </a:rPr>
              <a:t>V</a:t>
            </a:r>
            <a:r>
              <a:rPr lang="en-IE" sz="1800" dirty="0" smtClean="0">
                <a:solidFill>
                  <a:srgbClr val="000000"/>
                </a:solidFill>
              </a:rPr>
              <a:t>={1} for the connectivity of pixels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1800" dirty="0" smtClean="0">
                <a:solidFill>
                  <a:srgbClr val="000000"/>
                </a:solidFill>
              </a:rPr>
              <a:t>       with a value of 1 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1800" dirty="0" smtClean="0">
                <a:solidFill>
                  <a:srgbClr val="2617C0"/>
                </a:solidFill>
              </a:rPr>
              <a:t>   – </a:t>
            </a:r>
            <a:r>
              <a:rPr lang="en-IE" sz="1800" dirty="0" smtClean="0">
                <a:solidFill>
                  <a:srgbClr val="000000"/>
                </a:solidFill>
              </a:rPr>
              <a:t>In a </a:t>
            </a:r>
            <a:r>
              <a:rPr lang="en-IE" sz="1800" dirty="0" err="1" smtClean="0">
                <a:solidFill>
                  <a:srgbClr val="000000"/>
                </a:solidFill>
              </a:rPr>
              <a:t>gray</a:t>
            </a:r>
            <a:r>
              <a:rPr lang="en-IE" sz="1800" dirty="0" smtClean="0">
                <a:solidFill>
                  <a:srgbClr val="000000"/>
                </a:solidFill>
              </a:rPr>
              <a:t> scale image, for the connectivity of pixels with a range of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1800" dirty="0" smtClean="0">
                <a:solidFill>
                  <a:srgbClr val="000000"/>
                </a:solidFill>
              </a:rPr>
              <a:t>      intensity values of, say, 32 to 64, it follows that </a:t>
            </a:r>
            <a:r>
              <a:rPr lang="en-IE" sz="1800" i="1" dirty="0" smtClean="0">
                <a:solidFill>
                  <a:srgbClr val="000000"/>
                </a:solidFill>
              </a:rPr>
              <a:t>V</a:t>
            </a:r>
            <a:r>
              <a:rPr lang="en-IE" sz="1800" dirty="0" smtClean="0">
                <a:solidFill>
                  <a:srgbClr val="000000"/>
                </a:solidFill>
              </a:rPr>
              <a:t>={32,33,...,63,64} 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1800" dirty="0" smtClean="0">
                <a:solidFill>
                  <a:srgbClr val="2617C0"/>
                </a:solidFill>
              </a:rPr>
              <a:t>   – </a:t>
            </a:r>
            <a:r>
              <a:rPr lang="en-IE" sz="1800" dirty="0" smtClean="0">
                <a:solidFill>
                  <a:srgbClr val="000000"/>
                </a:solidFill>
              </a:rPr>
              <a:t>Consider three types of connectivity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1800" dirty="0" smtClean="0">
                <a:solidFill>
                  <a:srgbClr val="19C488"/>
                </a:solidFill>
              </a:rPr>
              <a:t>           • </a:t>
            </a:r>
            <a:r>
              <a:rPr lang="en-IE" sz="1800" i="1" dirty="0" smtClean="0">
                <a:solidFill>
                  <a:srgbClr val="000000"/>
                </a:solidFill>
              </a:rPr>
              <a:t>4-connectivity</a:t>
            </a:r>
            <a:r>
              <a:rPr lang="en-IE" sz="1800" dirty="0" smtClean="0">
                <a:solidFill>
                  <a:srgbClr val="000000"/>
                </a:solidFill>
              </a:rPr>
              <a:t>: Pixels </a:t>
            </a:r>
            <a:r>
              <a:rPr lang="en-IE" sz="1800" i="1" dirty="0" smtClean="0">
                <a:solidFill>
                  <a:srgbClr val="000000"/>
                </a:solidFill>
              </a:rPr>
              <a:t>p </a:t>
            </a:r>
            <a:r>
              <a:rPr lang="en-IE" sz="1800" dirty="0" smtClean="0">
                <a:solidFill>
                  <a:srgbClr val="000000"/>
                </a:solidFill>
              </a:rPr>
              <a:t>and </a:t>
            </a:r>
            <a:r>
              <a:rPr lang="en-IE" sz="1800" i="1" dirty="0" smtClean="0">
                <a:solidFill>
                  <a:srgbClr val="000000"/>
                </a:solidFill>
              </a:rPr>
              <a:t>q </a:t>
            </a:r>
            <a:r>
              <a:rPr lang="en-IE" sz="1800" dirty="0" smtClean="0">
                <a:solidFill>
                  <a:srgbClr val="000000"/>
                </a:solidFill>
              </a:rPr>
              <a:t>with values from </a:t>
            </a:r>
            <a:r>
              <a:rPr lang="en-IE" sz="1800" i="1" dirty="0" smtClean="0">
                <a:solidFill>
                  <a:srgbClr val="000000"/>
                </a:solidFill>
              </a:rPr>
              <a:t>V </a:t>
            </a:r>
            <a:r>
              <a:rPr lang="en-IE" sz="1800" dirty="0" smtClean="0">
                <a:solidFill>
                  <a:srgbClr val="000000"/>
                </a:solidFill>
              </a:rPr>
              <a:t>are </a:t>
            </a:r>
            <a:r>
              <a:rPr lang="en-IE" sz="1800" i="1" dirty="0" smtClean="0">
                <a:solidFill>
                  <a:srgbClr val="000000"/>
                </a:solidFill>
              </a:rPr>
              <a:t>4-connected </a:t>
            </a:r>
            <a:r>
              <a:rPr lang="en-IE" sz="1800" dirty="0" smtClean="0">
                <a:solidFill>
                  <a:srgbClr val="000000"/>
                </a:solidFill>
              </a:rPr>
              <a:t>if </a:t>
            </a:r>
            <a:r>
              <a:rPr lang="en-IE" sz="1800" i="1" dirty="0" smtClean="0">
                <a:solidFill>
                  <a:srgbClr val="000000"/>
                </a:solidFill>
              </a:rPr>
              <a:t>q </a:t>
            </a:r>
            <a:r>
              <a:rPr lang="en-IE" sz="1800" dirty="0" smtClean="0">
                <a:solidFill>
                  <a:srgbClr val="000000"/>
                </a:solidFill>
              </a:rPr>
              <a:t>is         in the set </a:t>
            </a:r>
            <a:r>
              <a:rPr lang="en-IE" sz="1800" i="1" dirty="0" smtClean="0">
                <a:solidFill>
                  <a:srgbClr val="000000"/>
                </a:solidFill>
              </a:rPr>
              <a:t>N</a:t>
            </a:r>
            <a:r>
              <a:rPr lang="en-IE" sz="1400" i="1" dirty="0" smtClean="0">
                <a:solidFill>
                  <a:srgbClr val="000000"/>
                </a:solidFill>
              </a:rPr>
              <a:t>4</a:t>
            </a:r>
            <a:r>
              <a:rPr lang="en-IE" sz="1800" i="1" dirty="0" smtClean="0">
                <a:solidFill>
                  <a:srgbClr val="000000"/>
                </a:solidFill>
              </a:rPr>
              <a:t>(p)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1800" dirty="0" smtClean="0">
                <a:solidFill>
                  <a:srgbClr val="19C488"/>
                </a:solidFill>
              </a:rPr>
              <a:t>           • </a:t>
            </a:r>
            <a:r>
              <a:rPr lang="en-IE" sz="1800" i="1" dirty="0" smtClean="0">
                <a:solidFill>
                  <a:srgbClr val="000000"/>
                </a:solidFill>
              </a:rPr>
              <a:t>8-connectivity</a:t>
            </a:r>
            <a:r>
              <a:rPr lang="en-IE" sz="1800" dirty="0" smtClean="0">
                <a:solidFill>
                  <a:srgbClr val="000000"/>
                </a:solidFill>
              </a:rPr>
              <a:t>: Pixels </a:t>
            </a:r>
            <a:r>
              <a:rPr lang="en-IE" sz="1800" i="1" dirty="0" smtClean="0">
                <a:solidFill>
                  <a:srgbClr val="000000"/>
                </a:solidFill>
              </a:rPr>
              <a:t>p </a:t>
            </a:r>
            <a:r>
              <a:rPr lang="en-IE" sz="1800" dirty="0" smtClean="0">
                <a:solidFill>
                  <a:srgbClr val="000000"/>
                </a:solidFill>
              </a:rPr>
              <a:t>and </a:t>
            </a:r>
            <a:r>
              <a:rPr lang="en-IE" sz="1800" i="1" dirty="0" smtClean="0">
                <a:solidFill>
                  <a:srgbClr val="000000"/>
                </a:solidFill>
              </a:rPr>
              <a:t>q </a:t>
            </a:r>
            <a:r>
              <a:rPr lang="en-IE" sz="1800" dirty="0" smtClean="0">
                <a:solidFill>
                  <a:srgbClr val="000000"/>
                </a:solidFill>
              </a:rPr>
              <a:t>with values from </a:t>
            </a:r>
            <a:r>
              <a:rPr lang="en-IE" sz="1800" i="1" dirty="0" smtClean="0">
                <a:solidFill>
                  <a:srgbClr val="000000"/>
                </a:solidFill>
              </a:rPr>
              <a:t>V </a:t>
            </a:r>
            <a:r>
              <a:rPr lang="en-IE" sz="1800" dirty="0" smtClean="0">
                <a:solidFill>
                  <a:srgbClr val="000000"/>
                </a:solidFill>
              </a:rPr>
              <a:t>are </a:t>
            </a:r>
            <a:r>
              <a:rPr lang="en-IE" sz="1800" i="1" dirty="0" smtClean="0">
                <a:solidFill>
                  <a:srgbClr val="000000"/>
                </a:solidFill>
              </a:rPr>
              <a:t>8-connected </a:t>
            </a:r>
            <a:r>
              <a:rPr lang="en-IE" sz="1800" dirty="0" smtClean="0">
                <a:solidFill>
                  <a:srgbClr val="000000"/>
                </a:solidFill>
              </a:rPr>
              <a:t>if </a:t>
            </a:r>
            <a:r>
              <a:rPr lang="en-IE" sz="1800" i="1" dirty="0" smtClean="0">
                <a:solidFill>
                  <a:srgbClr val="000000"/>
                </a:solidFill>
              </a:rPr>
              <a:t>q </a:t>
            </a:r>
            <a:r>
              <a:rPr lang="en-IE" sz="1800" dirty="0" smtClean="0">
                <a:solidFill>
                  <a:srgbClr val="000000"/>
                </a:solidFill>
              </a:rPr>
              <a:t>is         in the set </a:t>
            </a:r>
            <a:r>
              <a:rPr lang="en-IE" sz="1800" i="1" dirty="0" smtClean="0">
                <a:solidFill>
                  <a:srgbClr val="000000"/>
                </a:solidFill>
              </a:rPr>
              <a:t>N</a:t>
            </a:r>
            <a:r>
              <a:rPr lang="en-IE" sz="1400" i="1" dirty="0" smtClean="0">
                <a:solidFill>
                  <a:srgbClr val="000000"/>
                </a:solidFill>
              </a:rPr>
              <a:t>8</a:t>
            </a:r>
            <a:r>
              <a:rPr lang="en-IE" sz="1800" i="1" dirty="0" smtClean="0">
                <a:solidFill>
                  <a:srgbClr val="000000"/>
                </a:solidFill>
              </a:rPr>
              <a:t>(p)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1800" dirty="0" smtClean="0">
                <a:solidFill>
                  <a:srgbClr val="19C488"/>
                </a:solidFill>
              </a:rPr>
              <a:t>           • </a:t>
            </a:r>
            <a:r>
              <a:rPr lang="en-IE" sz="1800" i="1" dirty="0" smtClean="0">
                <a:solidFill>
                  <a:srgbClr val="000000"/>
                </a:solidFill>
              </a:rPr>
              <a:t>m-connectivity (mixed)</a:t>
            </a:r>
            <a:r>
              <a:rPr lang="en-IE" sz="1800" dirty="0" smtClean="0">
                <a:solidFill>
                  <a:srgbClr val="000000"/>
                </a:solidFill>
              </a:rPr>
              <a:t>: Pixels </a:t>
            </a:r>
            <a:r>
              <a:rPr lang="en-IE" sz="1800" i="1" dirty="0" smtClean="0">
                <a:solidFill>
                  <a:srgbClr val="000000"/>
                </a:solidFill>
              </a:rPr>
              <a:t>p </a:t>
            </a:r>
            <a:r>
              <a:rPr lang="en-IE" sz="1800" dirty="0" smtClean="0">
                <a:solidFill>
                  <a:srgbClr val="000000"/>
                </a:solidFill>
              </a:rPr>
              <a:t>and </a:t>
            </a:r>
            <a:r>
              <a:rPr lang="en-IE" sz="1800" i="1" dirty="0" smtClean="0">
                <a:solidFill>
                  <a:srgbClr val="000000"/>
                </a:solidFill>
              </a:rPr>
              <a:t>q </a:t>
            </a:r>
            <a:r>
              <a:rPr lang="en-IE" sz="1800" dirty="0" smtClean="0">
                <a:solidFill>
                  <a:srgbClr val="000000"/>
                </a:solidFill>
              </a:rPr>
              <a:t>with values from </a:t>
            </a:r>
            <a:r>
              <a:rPr lang="en-IE" sz="1800" i="1" dirty="0" smtClean="0">
                <a:solidFill>
                  <a:srgbClr val="000000"/>
                </a:solidFill>
              </a:rPr>
              <a:t>V </a:t>
            </a:r>
            <a:r>
              <a:rPr lang="en-IE" sz="1800" dirty="0" smtClean="0">
                <a:solidFill>
                  <a:srgbClr val="000000"/>
                </a:solidFill>
              </a:rPr>
              <a:t>are 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1800" dirty="0" smtClean="0">
                <a:solidFill>
                  <a:srgbClr val="000000"/>
                </a:solidFill>
              </a:rPr>
              <a:t>             </a:t>
            </a:r>
            <a:r>
              <a:rPr lang="en-IE" sz="1800" i="1" dirty="0" smtClean="0">
                <a:solidFill>
                  <a:srgbClr val="000000"/>
                </a:solidFill>
              </a:rPr>
              <a:t>m-connected </a:t>
            </a:r>
            <a:r>
              <a:rPr lang="en-IE" sz="1800" dirty="0" smtClean="0">
                <a:solidFill>
                  <a:srgbClr val="000000"/>
                </a:solidFill>
              </a:rPr>
              <a:t>if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1600" dirty="0" smtClean="0">
                <a:solidFill>
                  <a:srgbClr val="98193A"/>
                </a:solidFill>
              </a:rPr>
              <a:t>                    – </a:t>
            </a:r>
            <a:r>
              <a:rPr lang="en-IE" sz="1600" i="1" dirty="0" smtClean="0">
                <a:solidFill>
                  <a:srgbClr val="000000"/>
                </a:solidFill>
              </a:rPr>
              <a:t>q </a:t>
            </a:r>
            <a:r>
              <a:rPr lang="en-IE" sz="1600" dirty="0" smtClean="0">
                <a:solidFill>
                  <a:srgbClr val="000000"/>
                </a:solidFill>
              </a:rPr>
              <a:t>is in the set </a:t>
            </a:r>
            <a:r>
              <a:rPr lang="en-IE" sz="1600" i="1" dirty="0" smtClean="0">
                <a:solidFill>
                  <a:srgbClr val="000000"/>
                </a:solidFill>
              </a:rPr>
              <a:t>N</a:t>
            </a:r>
            <a:r>
              <a:rPr lang="en-IE" sz="1200" i="1" dirty="0" smtClean="0">
                <a:solidFill>
                  <a:srgbClr val="000000"/>
                </a:solidFill>
              </a:rPr>
              <a:t>4</a:t>
            </a:r>
            <a:r>
              <a:rPr lang="en-IE" sz="1600" i="1" dirty="0" smtClean="0">
                <a:solidFill>
                  <a:srgbClr val="000000"/>
                </a:solidFill>
              </a:rPr>
              <a:t>(p),or 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1600" dirty="0" smtClean="0">
                <a:solidFill>
                  <a:srgbClr val="98193A"/>
                </a:solidFill>
              </a:rPr>
              <a:t>                    – </a:t>
            </a:r>
            <a:r>
              <a:rPr lang="en-IE" sz="1600" i="1" dirty="0" smtClean="0">
                <a:solidFill>
                  <a:srgbClr val="000000"/>
                </a:solidFill>
              </a:rPr>
              <a:t>q </a:t>
            </a:r>
            <a:r>
              <a:rPr lang="en-IE" sz="1600" dirty="0" smtClean="0">
                <a:solidFill>
                  <a:srgbClr val="000000"/>
                </a:solidFill>
              </a:rPr>
              <a:t>is in the set </a:t>
            </a:r>
            <a:r>
              <a:rPr lang="en-IE" sz="1600" i="1" dirty="0" smtClean="0">
                <a:solidFill>
                  <a:srgbClr val="000000"/>
                </a:solidFill>
              </a:rPr>
              <a:t>N</a:t>
            </a:r>
            <a:r>
              <a:rPr lang="en-IE" sz="1200" i="1" dirty="0" smtClean="0">
                <a:solidFill>
                  <a:srgbClr val="000000"/>
                </a:solidFill>
              </a:rPr>
              <a:t>D</a:t>
            </a:r>
            <a:r>
              <a:rPr lang="en-IE" sz="1600" i="1" dirty="0" smtClean="0">
                <a:solidFill>
                  <a:srgbClr val="000000"/>
                </a:solidFill>
              </a:rPr>
              <a:t>(p) and </a:t>
            </a:r>
            <a:r>
              <a:rPr lang="en-IE" sz="1600" dirty="0" smtClean="0">
                <a:solidFill>
                  <a:srgbClr val="000000"/>
                </a:solidFill>
              </a:rPr>
              <a:t>the set </a:t>
            </a:r>
            <a:r>
              <a:rPr lang="en-IE" sz="1600" i="1" dirty="0" smtClean="0">
                <a:solidFill>
                  <a:srgbClr val="000000"/>
                </a:solidFill>
              </a:rPr>
              <a:t>N</a:t>
            </a:r>
            <a:r>
              <a:rPr lang="en-IE" sz="1200" i="1" dirty="0" smtClean="0">
                <a:solidFill>
                  <a:srgbClr val="000000"/>
                </a:solidFill>
              </a:rPr>
              <a:t>4</a:t>
            </a:r>
            <a:r>
              <a:rPr lang="en-IE" sz="1600" i="1" dirty="0" smtClean="0">
                <a:solidFill>
                  <a:srgbClr val="000000"/>
                </a:solidFill>
              </a:rPr>
              <a:t>(p) </a:t>
            </a:r>
            <a:r>
              <a:rPr lang="en-IE" sz="1600" dirty="0" smtClean="0">
                <a:solidFill>
                  <a:srgbClr val="000000"/>
                </a:solidFill>
                <a:cs typeface="Arial" pitchFamily="34" charset="0"/>
              </a:rPr>
              <a:t>∩ </a:t>
            </a:r>
            <a:r>
              <a:rPr lang="en-IE" sz="1600" i="1" dirty="0" smtClean="0">
                <a:solidFill>
                  <a:srgbClr val="000000"/>
                </a:solidFill>
              </a:rPr>
              <a:t>N</a:t>
            </a:r>
            <a:r>
              <a:rPr lang="en-IE" sz="1200" i="1" dirty="0" smtClean="0">
                <a:solidFill>
                  <a:srgbClr val="000000"/>
                </a:solidFill>
              </a:rPr>
              <a:t>4</a:t>
            </a:r>
            <a:r>
              <a:rPr lang="en-IE" sz="1600" i="1" dirty="0" smtClean="0">
                <a:solidFill>
                  <a:srgbClr val="000000"/>
                </a:solidFill>
              </a:rPr>
              <a:t>(q) </a:t>
            </a:r>
            <a:r>
              <a:rPr lang="en-IE" sz="1600" dirty="0" smtClean="0">
                <a:solidFill>
                  <a:srgbClr val="000000"/>
                </a:solidFill>
              </a:rPr>
              <a:t>is empty (This is the set of                    pixels that are 4-neighbors of </a:t>
            </a:r>
            <a:r>
              <a:rPr lang="en-IE" sz="1600" i="1" dirty="0" smtClean="0">
                <a:solidFill>
                  <a:srgbClr val="000000"/>
                </a:solidFill>
              </a:rPr>
              <a:t>p </a:t>
            </a:r>
            <a:r>
              <a:rPr lang="en-IE" sz="1600" dirty="0" smtClean="0">
                <a:solidFill>
                  <a:srgbClr val="000000"/>
                </a:solidFill>
              </a:rPr>
              <a:t>and </a:t>
            </a:r>
            <a:r>
              <a:rPr lang="en-IE" sz="1600" i="1" dirty="0" smtClean="0">
                <a:solidFill>
                  <a:srgbClr val="000000"/>
                </a:solidFill>
              </a:rPr>
              <a:t>q </a:t>
            </a:r>
            <a:r>
              <a:rPr lang="en-IE" sz="1600" dirty="0" smtClean="0">
                <a:solidFill>
                  <a:srgbClr val="000000"/>
                </a:solidFill>
              </a:rPr>
              <a:t>and whose values are from </a:t>
            </a:r>
            <a:r>
              <a:rPr lang="en-IE" sz="1600" i="1" dirty="0" smtClean="0">
                <a:solidFill>
                  <a:srgbClr val="000000"/>
                </a:solidFill>
              </a:rPr>
              <a:t>V</a:t>
            </a:r>
            <a:r>
              <a:rPr lang="en-IE" sz="1600" dirty="0" smtClean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2150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4000" b="1" smtClean="0">
                <a:solidFill>
                  <a:srgbClr val="FFFFFF"/>
                </a:solidFill>
                <a:cs typeface="ArialMT" charset="0"/>
              </a:rPr>
              <a:t>Connectivity between pixels</a:t>
            </a:r>
          </a:p>
        </p:txBody>
      </p:sp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368300" y="1406525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5113" y="2279650"/>
            <a:ext cx="6784975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2466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4000" b="1" smtClean="0">
                <a:solidFill>
                  <a:srgbClr val="FFFFFF"/>
                </a:solidFill>
                <a:cs typeface="ArialMT" charset="0"/>
              </a:rPr>
              <a:t>Pixel adjacencies and paths</a:t>
            </a:r>
          </a:p>
        </p:txBody>
      </p:sp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368300" y="1406525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98193A"/>
                </a:solidFill>
              </a:rPr>
              <a:t>•  </a:t>
            </a:r>
            <a:r>
              <a:rPr lang="en-IE" sz="2200" smtClean="0">
                <a:solidFill>
                  <a:srgbClr val="000000"/>
                </a:solidFill>
              </a:rPr>
              <a:t>Pixel </a:t>
            </a:r>
            <a:r>
              <a:rPr lang="en-IE" sz="2200" i="1" smtClean="0">
                <a:solidFill>
                  <a:srgbClr val="000000"/>
                </a:solidFill>
              </a:rPr>
              <a:t>p </a:t>
            </a:r>
            <a:r>
              <a:rPr lang="en-IE" sz="2200" smtClean="0">
                <a:solidFill>
                  <a:srgbClr val="000000"/>
                </a:solidFill>
              </a:rPr>
              <a:t>is adjacent to </a:t>
            </a:r>
            <a:r>
              <a:rPr lang="en-IE" sz="2200" i="1" smtClean="0">
                <a:solidFill>
                  <a:srgbClr val="000000"/>
                </a:solidFill>
              </a:rPr>
              <a:t>q </a:t>
            </a:r>
            <a:r>
              <a:rPr lang="en-IE" sz="2200" smtClean="0">
                <a:solidFill>
                  <a:srgbClr val="000000"/>
                </a:solidFill>
              </a:rPr>
              <a:t>if they are connected 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000000"/>
                </a:solidFill>
              </a:rPr>
              <a:t>   </a:t>
            </a:r>
            <a:r>
              <a:rPr lang="en-IE" sz="2200" smtClean="0">
                <a:solidFill>
                  <a:srgbClr val="2617C0"/>
                </a:solidFill>
              </a:rPr>
              <a:t>– </a:t>
            </a:r>
            <a:r>
              <a:rPr lang="en-IE" sz="2200" smtClean="0">
                <a:solidFill>
                  <a:srgbClr val="000000"/>
                </a:solidFill>
              </a:rPr>
              <a:t>We can define 4-, 8-, or m-adjacency depending on the            specified type of connectivity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98193A"/>
                </a:solidFill>
              </a:rPr>
              <a:t>•  </a:t>
            </a:r>
            <a:r>
              <a:rPr lang="en-IE" sz="2200" smtClean="0">
                <a:solidFill>
                  <a:srgbClr val="000000"/>
                </a:solidFill>
              </a:rPr>
              <a:t>Two image subsets S</a:t>
            </a:r>
            <a:r>
              <a:rPr lang="en-IE" sz="1400" smtClean="0">
                <a:solidFill>
                  <a:srgbClr val="000000"/>
                </a:solidFill>
              </a:rPr>
              <a:t>1</a:t>
            </a:r>
            <a:r>
              <a:rPr lang="en-IE" sz="2200" smtClean="0">
                <a:solidFill>
                  <a:srgbClr val="000000"/>
                </a:solidFill>
              </a:rPr>
              <a:t> and S</a:t>
            </a:r>
            <a:r>
              <a:rPr lang="en-IE" sz="1400" smtClean="0">
                <a:solidFill>
                  <a:srgbClr val="000000"/>
                </a:solidFill>
              </a:rPr>
              <a:t>2</a:t>
            </a:r>
            <a:r>
              <a:rPr lang="en-IE" sz="2200" smtClean="0">
                <a:solidFill>
                  <a:srgbClr val="000000"/>
                </a:solidFill>
              </a:rPr>
              <a:t> are adjacent if some pixel in S</a:t>
            </a:r>
            <a:r>
              <a:rPr lang="en-IE" sz="1400" smtClean="0">
                <a:solidFill>
                  <a:srgbClr val="000000"/>
                </a:solidFill>
              </a:rPr>
              <a:t>1</a:t>
            </a:r>
            <a:r>
              <a:rPr lang="en-IE" sz="2200" smtClean="0">
                <a:solidFill>
                  <a:srgbClr val="000000"/>
                </a:solidFill>
              </a:rPr>
              <a:t> is adjacent to S</a:t>
            </a:r>
            <a:r>
              <a:rPr lang="en-IE" sz="1400" smtClean="0">
                <a:solidFill>
                  <a:srgbClr val="000000"/>
                </a:solidFill>
              </a:rPr>
              <a:t>2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98193A"/>
                </a:solidFill>
              </a:rPr>
              <a:t>•  </a:t>
            </a:r>
            <a:r>
              <a:rPr lang="en-IE" sz="2200" smtClean="0">
                <a:solidFill>
                  <a:srgbClr val="000000"/>
                </a:solidFill>
              </a:rPr>
              <a:t>A path from </a:t>
            </a:r>
            <a:r>
              <a:rPr lang="en-IE" sz="2200" i="1" smtClean="0">
                <a:solidFill>
                  <a:srgbClr val="000000"/>
                </a:solidFill>
              </a:rPr>
              <a:t>p </a:t>
            </a:r>
            <a:r>
              <a:rPr lang="en-IE" sz="2200" smtClean="0">
                <a:solidFill>
                  <a:srgbClr val="000000"/>
                </a:solidFill>
              </a:rPr>
              <a:t>at (</a:t>
            </a:r>
            <a:r>
              <a:rPr lang="en-IE" sz="2200" i="1" smtClean="0">
                <a:solidFill>
                  <a:srgbClr val="000000"/>
                </a:solidFill>
              </a:rPr>
              <a:t>x,y</a:t>
            </a:r>
            <a:r>
              <a:rPr lang="en-IE" sz="2200" smtClean="0">
                <a:solidFill>
                  <a:srgbClr val="000000"/>
                </a:solidFill>
              </a:rPr>
              <a:t>) to </a:t>
            </a:r>
            <a:r>
              <a:rPr lang="en-IE" sz="2200" i="1" smtClean="0">
                <a:solidFill>
                  <a:srgbClr val="000000"/>
                </a:solidFill>
              </a:rPr>
              <a:t>q </a:t>
            </a:r>
            <a:r>
              <a:rPr lang="en-IE" sz="2200" smtClean="0">
                <a:solidFill>
                  <a:srgbClr val="000000"/>
                </a:solidFill>
              </a:rPr>
              <a:t>at (</a:t>
            </a:r>
            <a:r>
              <a:rPr lang="en-IE" sz="2200" i="1" smtClean="0">
                <a:solidFill>
                  <a:srgbClr val="000000"/>
                </a:solidFill>
              </a:rPr>
              <a:t>s,t</a:t>
            </a:r>
            <a:r>
              <a:rPr lang="en-IE" sz="2200" smtClean="0">
                <a:solidFill>
                  <a:srgbClr val="000000"/>
                </a:solidFill>
              </a:rPr>
              <a:t>) is a sequence of distinct pixels with coordinates (x</a:t>
            </a:r>
            <a:r>
              <a:rPr lang="en-IE" sz="1400" smtClean="0">
                <a:solidFill>
                  <a:srgbClr val="000000"/>
                </a:solidFill>
              </a:rPr>
              <a:t>0</a:t>
            </a:r>
            <a:r>
              <a:rPr lang="en-IE" sz="2200" smtClean="0">
                <a:solidFill>
                  <a:srgbClr val="000000"/>
                </a:solidFill>
              </a:rPr>
              <a:t>,y</a:t>
            </a:r>
            <a:r>
              <a:rPr lang="en-IE" sz="1400" smtClean="0">
                <a:solidFill>
                  <a:srgbClr val="000000"/>
                </a:solidFill>
              </a:rPr>
              <a:t>0</a:t>
            </a:r>
            <a:r>
              <a:rPr lang="en-IE" sz="2200" smtClean="0">
                <a:solidFill>
                  <a:srgbClr val="000000"/>
                </a:solidFill>
              </a:rPr>
              <a:t>), (x</a:t>
            </a:r>
            <a:r>
              <a:rPr lang="en-IE" sz="1400" smtClean="0">
                <a:solidFill>
                  <a:srgbClr val="000000"/>
                </a:solidFill>
              </a:rPr>
              <a:t>1</a:t>
            </a:r>
            <a:r>
              <a:rPr lang="en-IE" sz="2200" smtClean="0">
                <a:solidFill>
                  <a:srgbClr val="000000"/>
                </a:solidFill>
              </a:rPr>
              <a:t>,y</a:t>
            </a:r>
            <a:r>
              <a:rPr lang="en-IE" sz="1400" smtClean="0">
                <a:solidFill>
                  <a:srgbClr val="000000"/>
                </a:solidFill>
              </a:rPr>
              <a:t>1</a:t>
            </a:r>
            <a:r>
              <a:rPr lang="en-IE" sz="2200" smtClean="0">
                <a:solidFill>
                  <a:srgbClr val="000000"/>
                </a:solidFill>
              </a:rPr>
              <a:t>),....., (x</a:t>
            </a:r>
            <a:r>
              <a:rPr lang="en-IE" sz="1400" smtClean="0">
                <a:solidFill>
                  <a:srgbClr val="000000"/>
                </a:solidFill>
              </a:rPr>
              <a:t>n</a:t>
            </a:r>
            <a:r>
              <a:rPr lang="en-IE" sz="2200" smtClean="0">
                <a:solidFill>
                  <a:srgbClr val="000000"/>
                </a:solidFill>
              </a:rPr>
              <a:t>,y</a:t>
            </a:r>
            <a:r>
              <a:rPr lang="en-IE" sz="1400" smtClean="0">
                <a:solidFill>
                  <a:srgbClr val="000000"/>
                </a:solidFill>
              </a:rPr>
              <a:t>n</a:t>
            </a:r>
            <a:r>
              <a:rPr lang="en-IE" sz="2200" smtClean="0">
                <a:solidFill>
                  <a:srgbClr val="000000"/>
                </a:solidFill>
              </a:rPr>
              <a:t>)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2617C0"/>
                </a:solidFill>
              </a:rPr>
              <a:t>   – </a:t>
            </a:r>
            <a:r>
              <a:rPr lang="en-IE" sz="2200" smtClean="0">
                <a:solidFill>
                  <a:srgbClr val="000000"/>
                </a:solidFill>
              </a:rPr>
              <a:t>Where (x</a:t>
            </a:r>
            <a:r>
              <a:rPr lang="en-IE" sz="1400" smtClean="0">
                <a:solidFill>
                  <a:srgbClr val="000000"/>
                </a:solidFill>
              </a:rPr>
              <a:t>0</a:t>
            </a:r>
            <a:r>
              <a:rPr lang="en-IE" sz="2200" smtClean="0">
                <a:solidFill>
                  <a:srgbClr val="000000"/>
                </a:solidFill>
              </a:rPr>
              <a:t>,y</a:t>
            </a:r>
            <a:r>
              <a:rPr lang="en-IE" sz="1400" smtClean="0">
                <a:solidFill>
                  <a:srgbClr val="000000"/>
                </a:solidFill>
              </a:rPr>
              <a:t>0</a:t>
            </a:r>
            <a:r>
              <a:rPr lang="en-IE" sz="2200" smtClean="0">
                <a:solidFill>
                  <a:srgbClr val="000000"/>
                </a:solidFill>
              </a:rPr>
              <a:t>)=(x,y) and (x</a:t>
            </a:r>
            <a:r>
              <a:rPr lang="en-IE" sz="1400" smtClean="0">
                <a:solidFill>
                  <a:srgbClr val="000000"/>
                </a:solidFill>
              </a:rPr>
              <a:t>n</a:t>
            </a:r>
            <a:r>
              <a:rPr lang="en-IE" sz="2200" smtClean="0">
                <a:solidFill>
                  <a:srgbClr val="000000"/>
                </a:solidFill>
              </a:rPr>
              <a:t>,y</a:t>
            </a:r>
            <a:r>
              <a:rPr lang="en-IE" sz="1400" smtClean="0">
                <a:solidFill>
                  <a:srgbClr val="000000"/>
                </a:solidFill>
              </a:rPr>
              <a:t>n</a:t>
            </a:r>
            <a:r>
              <a:rPr lang="en-IE" sz="2200" smtClean="0">
                <a:solidFill>
                  <a:srgbClr val="000000"/>
                </a:solidFill>
              </a:rPr>
              <a:t>)=(s,t) and 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2617C0"/>
                </a:solidFill>
              </a:rPr>
              <a:t>   – </a:t>
            </a:r>
            <a:r>
              <a:rPr lang="en-IE" sz="2200" smtClean="0">
                <a:solidFill>
                  <a:srgbClr val="000000"/>
                </a:solidFill>
              </a:rPr>
              <a:t>(x</a:t>
            </a:r>
            <a:r>
              <a:rPr lang="en-IE" sz="1400" smtClean="0">
                <a:solidFill>
                  <a:srgbClr val="000000"/>
                </a:solidFill>
              </a:rPr>
              <a:t>i</a:t>
            </a:r>
            <a:r>
              <a:rPr lang="en-IE" sz="2200" smtClean="0">
                <a:solidFill>
                  <a:srgbClr val="000000"/>
                </a:solidFill>
              </a:rPr>
              <a:t>,y</a:t>
            </a:r>
            <a:r>
              <a:rPr lang="en-IE" sz="1400" smtClean="0">
                <a:solidFill>
                  <a:srgbClr val="000000"/>
                </a:solidFill>
              </a:rPr>
              <a:t>i</a:t>
            </a:r>
            <a:r>
              <a:rPr lang="en-IE" sz="2200" smtClean="0">
                <a:solidFill>
                  <a:srgbClr val="000000"/>
                </a:solidFill>
              </a:rPr>
              <a:t>) is adjacent to (x</a:t>
            </a:r>
            <a:r>
              <a:rPr lang="en-IE" sz="1400" smtClean="0">
                <a:solidFill>
                  <a:srgbClr val="000000"/>
                </a:solidFill>
              </a:rPr>
              <a:t>i-1</a:t>
            </a:r>
            <a:r>
              <a:rPr lang="en-IE" sz="2200" smtClean="0">
                <a:solidFill>
                  <a:srgbClr val="000000"/>
                </a:solidFill>
              </a:rPr>
              <a:t>,y</a:t>
            </a:r>
            <a:r>
              <a:rPr lang="en-IE" sz="1400" smtClean="0">
                <a:solidFill>
                  <a:srgbClr val="000000"/>
                </a:solidFill>
              </a:rPr>
              <a:t>i-1</a:t>
            </a:r>
            <a:r>
              <a:rPr lang="en-IE" sz="2200" smtClean="0">
                <a:solidFill>
                  <a:srgbClr val="000000"/>
                </a:solidFill>
              </a:rPr>
              <a:t>) for 1&lt;= i &lt;= n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000000"/>
                </a:solidFill>
              </a:rPr>
              <a:t>   </a:t>
            </a:r>
            <a:r>
              <a:rPr lang="en-IE" sz="2200" smtClean="0">
                <a:solidFill>
                  <a:srgbClr val="2617C0"/>
                </a:solidFill>
              </a:rPr>
              <a:t>– </a:t>
            </a:r>
            <a:r>
              <a:rPr lang="en-IE" sz="2200" smtClean="0">
                <a:solidFill>
                  <a:srgbClr val="000000"/>
                </a:solidFill>
              </a:rPr>
              <a:t>n is the </a:t>
            </a:r>
            <a:r>
              <a:rPr lang="en-IE" sz="2200" i="1" smtClean="0">
                <a:solidFill>
                  <a:srgbClr val="000000"/>
                </a:solidFill>
              </a:rPr>
              <a:t>length </a:t>
            </a:r>
            <a:r>
              <a:rPr lang="en-IE" sz="2200" smtClean="0">
                <a:solidFill>
                  <a:srgbClr val="000000"/>
                </a:solidFill>
              </a:rPr>
              <a:t>of the path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98193A"/>
                </a:solidFill>
              </a:rPr>
              <a:t>•  </a:t>
            </a:r>
            <a:r>
              <a:rPr lang="en-IE" sz="2200" smtClean="0">
                <a:solidFill>
                  <a:srgbClr val="000000"/>
                </a:solidFill>
              </a:rPr>
              <a:t>If </a:t>
            </a:r>
            <a:r>
              <a:rPr lang="en-IE" sz="2200" i="1" smtClean="0">
                <a:solidFill>
                  <a:srgbClr val="000000"/>
                </a:solidFill>
              </a:rPr>
              <a:t>p </a:t>
            </a:r>
            <a:r>
              <a:rPr lang="en-IE" sz="2200" smtClean="0">
                <a:solidFill>
                  <a:srgbClr val="000000"/>
                </a:solidFill>
              </a:rPr>
              <a:t>and </a:t>
            </a:r>
            <a:r>
              <a:rPr lang="en-IE" sz="2200" i="1" smtClean="0">
                <a:solidFill>
                  <a:srgbClr val="000000"/>
                </a:solidFill>
              </a:rPr>
              <a:t>q </a:t>
            </a:r>
            <a:r>
              <a:rPr lang="en-IE" sz="2200" smtClean="0">
                <a:solidFill>
                  <a:srgbClr val="000000"/>
                </a:solidFill>
              </a:rPr>
              <a:t>are in </a:t>
            </a:r>
            <a:r>
              <a:rPr lang="en-IE" sz="2200" i="1" smtClean="0">
                <a:solidFill>
                  <a:srgbClr val="000000"/>
                </a:solidFill>
              </a:rPr>
              <a:t>S</a:t>
            </a:r>
            <a:r>
              <a:rPr lang="en-IE" sz="2200" smtClean="0">
                <a:solidFill>
                  <a:srgbClr val="000000"/>
                </a:solidFill>
              </a:rPr>
              <a:t>, then </a:t>
            </a:r>
            <a:r>
              <a:rPr lang="en-IE" sz="2200" i="1" smtClean="0">
                <a:solidFill>
                  <a:srgbClr val="000000"/>
                </a:solidFill>
              </a:rPr>
              <a:t>p </a:t>
            </a:r>
            <a:r>
              <a:rPr lang="en-IE" sz="2200" smtClean="0">
                <a:solidFill>
                  <a:srgbClr val="000000"/>
                </a:solidFill>
              </a:rPr>
              <a:t>is connected to </a:t>
            </a:r>
            <a:r>
              <a:rPr lang="en-IE" sz="2200" i="1" smtClean="0">
                <a:solidFill>
                  <a:srgbClr val="000000"/>
                </a:solidFill>
              </a:rPr>
              <a:t>q </a:t>
            </a:r>
            <a:r>
              <a:rPr lang="en-IE" sz="2200" smtClean="0">
                <a:solidFill>
                  <a:srgbClr val="000000"/>
                </a:solidFill>
              </a:rPr>
              <a:t>in </a:t>
            </a:r>
            <a:r>
              <a:rPr lang="en-IE" sz="2200" i="1" smtClean="0">
                <a:solidFill>
                  <a:srgbClr val="000000"/>
                </a:solidFill>
              </a:rPr>
              <a:t>S </a:t>
            </a:r>
            <a:r>
              <a:rPr lang="en-IE" sz="2200" smtClean="0">
                <a:solidFill>
                  <a:srgbClr val="000000"/>
                </a:solidFill>
              </a:rPr>
              <a:t>if there is a path from </a:t>
            </a:r>
            <a:r>
              <a:rPr lang="en-IE" sz="2200" i="1" smtClean="0">
                <a:solidFill>
                  <a:srgbClr val="000000"/>
                </a:solidFill>
              </a:rPr>
              <a:t>p </a:t>
            </a:r>
            <a:r>
              <a:rPr lang="en-IE" sz="2200" smtClean="0">
                <a:solidFill>
                  <a:srgbClr val="000000"/>
                </a:solidFill>
              </a:rPr>
              <a:t>to </a:t>
            </a:r>
            <a:r>
              <a:rPr lang="en-IE" sz="2200" i="1" smtClean="0">
                <a:solidFill>
                  <a:srgbClr val="000000"/>
                </a:solidFill>
              </a:rPr>
              <a:t>q </a:t>
            </a:r>
            <a:r>
              <a:rPr lang="en-IE" sz="2200" smtClean="0">
                <a:solidFill>
                  <a:srgbClr val="000000"/>
                </a:solidFill>
              </a:rPr>
              <a:t>consisting entirely of pixels in </a:t>
            </a:r>
            <a:r>
              <a:rPr lang="en-IE" sz="2200" i="1" smtClean="0">
                <a:solidFill>
                  <a:srgbClr val="000000"/>
                </a:solidFill>
              </a:rPr>
              <a:t>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620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4000" b="1" smtClean="0">
                <a:solidFill>
                  <a:srgbClr val="FFFFFF"/>
                </a:solidFill>
                <a:cs typeface="ArialMT" charset="0"/>
              </a:rPr>
              <a:t>Example paths</a:t>
            </a:r>
          </a:p>
        </p:txBody>
      </p:sp>
      <p:sp>
        <p:nvSpPr>
          <p:cNvPr id="28674" name="Text Box 2"/>
          <p:cNvSpPr txBox="1">
            <a:spLocks noChangeArrowheads="1"/>
          </p:cNvSpPr>
          <p:nvPr/>
        </p:nvSpPr>
        <p:spPr bwMode="auto">
          <a:xfrm>
            <a:off x="368300" y="1406525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50938" y="1743075"/>
            <a:ext cx="7342187" cy="404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6494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1"/>
          <p:cNvSpPr txBox="1">
            <a:spLocks noChangeArrowheads="1"/>
          </p:cNvSpPr>
          <p:nvPr/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4000" b="1" smtClean="0">
                <a:solidFill>
                  <a:srgbClr val="FFFFFF"/>
                </a:solidFill>
                <a:cs typeface="ArialMT" charset="0"/>
              </a:rPr>
              <a:t>Connected components</a:t>
            </a:r>
          </a:p>
        </p:txBody>
      </p:sp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368300" y="1406525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98193A"/>
                </a:solidFill>
                <a:latin typeface="ArialMT" pitchFamily="32" charset="0"/>
              </a:rPr>
              <a:t>• </a:t>
            </a:r>
            <a:r>
              <a:rPr lang="en-IE" sz="2200" smtClean="0">
                <a:solidFill>
                  <a:srgbClr val="000000"/>
                </a:solidFill>
                <a:latin typeface="ArialMT" pitchFamily="32" charset="0"/>
              </a:rPr>
              <a:t>For any pixel </a:t>
            </a:r>
            <a:r>
              <a:rPr lang="en-IE" sz="2200" i="1" smtClean="0">
                <a:solidFill>
                  <a:srgbClr val="000000"/>
                </a:solidFill>
                <a:latin typeface="ArialMT" pitchFamily="32" charset="0"/>
              </a:rPr>
              <a:t>p </a:t>
            </a:r>
            <a:r>
              <a:rPr lang="en-IE" sz="2200" smtClean="0">
                <a:solidFill>
                  <a:srgbClr val="000000"/>
                </a:solidFill>
                <a:latin typeface="ArialMT" pitchFamily="32" charset="0"/>
              </a:rPr>
              <a:t>in </a:t>
            </a:r>
            <a:r>
              <a:rPr lang="en-IE" sz="2200" i="1" smtClean="0">
                <a:solidFill>
                  <a:srgbClr val="000000"/>
                </a:solidFill>
                <a:latin typeface="ArialMT" pitchFamily="32" charset="0"/>
              </a:rPr>
              <a:t>S</a:t>
            </a:r>
            <a:r>
              <a:rPr lang="en-IE" sz="2200" smtClean="0">
                <a:solidFill>
                  <a:srgbClr val="000000"/>
                </a:solidFill>
                <a:latin typeface="ArialMT" pitchFamily="32" charset="0"/>
              </a:rPr>
              <a:t>, the set of pixels connected to </a:t>
            </a:r>
            <a:r>
              <a:rPr lang="en-IE" sz="2200" i="1" smtClean="0">
                <a:solidFill>
                  <a:srgbClr val="000000"/>
                </a:solidFill>
                <a:latin typeface="ArialMT" pitchFamily="32" charset="0"/>
              </a:rPr>
              <a:t>p </a:t>
            </a:r>
            <a:r>
              <a:rPr lang="en-IE" sz="2200" smtClean="0">
                <a:solidFill>
                  <a:srgbClr val="000000"/>
                </a:solidFill>
                <a:latin typeface="ArialMT" pitchFamily="32" charset="0"/>
              </a:rPr>
              <a:t>form a connected component of </a:t>
            </a:r>
            <a:r>
              <a:rPr lang="en-IE" sz="2200" i="1" smtClean="0">
                <a:solidFill>
                  <a:srgbClr val="000000"/>
                </a:solidFill>
                <a:latin typeface="ArialMT" pitchFamily="32" charset="0"/>
              </a:rPr>
              <a:t>S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98193A"/>
                </a:solidFill>
                <a:latin typeface="ArialMT" pitchFamily="32" charset="0"/>
              </a:rPr>
              <a:t>• </a:t>
            </a:r>
            <a:r>
              <a:rPr lang="en-IE" sz="2200" smtClean="0">
                <a:solidFill>
                  <a:srgbClr val="000000"/>
                </a:solidFill>
                <a:latin typeface="ArialMT" pitchFamily="32" charset="0"/>
              </a:rPr>
              <a:t>Distinct connected components in </a:t>
            </a:r>
            <a:r>
              <a:rPr lang="en-IE" sz="2200" i="1" smtClean="0">
                <a:solidFill>
                  <a:srgbClr val="000000"/>
                </a:solidFill>
                <a:latin typeface="ArialMT" pitchFamily="32" charset="0"/>
              </a:rPr>
              <a:t>S </a:t>
            </a:r>
            <a:r>
              <a:rPr lang="en-IE" sz="2200" smtClean="0">
                <a:solidFill>
                  <a:srgbClr val="000000"/>
                </a:solidFill>
                <a:latin typeface="ArialMT" pitchFamily="32" charset="0"/>
              </a:rPr>
              <a:t>are said to be </a:t>
            </a:r>
            <a:r>
              <a:rPr lang="en-IE" sz="2200" i="1" smtClean="0">
                <a:solidFill>
                  <a:srgbClr val="000000"/>
                </a:solidFill>
                <a:latin typeface="ArialMT" pitchFamily="32" charset="0"/>
              </a:rPr>
              <a:t>disjoint</a:t>
            </a: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9825" y="2836863"/>
            <a:ext cx="6172200" cy="3081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4737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 Box 1"/>
          <p:cNvSpPr txBox="1">
            <a:spLocks noChangeArrowheads="1"/>
          </p:cNvSpPr>
          <p:nvPr/>
        </p:nvSpPr>
        <p:spPr bwMode="auto">
          <a:xfrm>
            <a:off x="638175" y="-39688"/>
            <a:ext cx="8505825" cy="1311276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4000" b="1" smtClean="0">
                <a:solidFill>
                  <a:srgbClr val="FFFFFF"/>
                </a:solidFill>
                <a:cs typeface="ArialMT" charset="0"/>
              </a:rPr>
              <a:t>Labeling 4-connected components</a:t>
            </a:r>
          </a:p>
        </p:txBody>
      </p:sp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368300" y="1406525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800000"/>
                </a:solidFill>
              </a:rPr>
              <a:t>•</a:t>
            </a:r>
            <a:r>
              <a:rPr lang="en-IE" sz="2200" smtClean="0">
                <a:solidFill>
                  <a:srgbClr val="000000"/>
                </a:solidFill>
              </a:rPr>
              <a:t> Consider scanning an image pixel by pixel from left to right and top to bottom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endParaRPr lang="en-IE" sz="2200" smtClean="0">
              <a:solidFill>
                <a:srgbClr val="000000"/>
              </a:solidFill>
            </a:endParaRP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endParaRPr lang="en-IE" sz="2200" smtClean="0">
              <a:solidFill>
                <a:srgbClr val="000000"/>
              </a:solidFill>
            </a:endParaRP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endParaRPr lang="en-IE" sz="2200" smtClean="0">
              <a:solidFill>
                <a:srgbClr val="000000"/>
              </a:solidFill>
            </a:endParaRP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endParaRPr lang="en-IE" sz="2200" smtClean="0">
              <a:solidFill>
                <a:srgbClr val="000080"/>
              </a:solidFill>
            </a:endParaRP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000080"/>
                </a:solidFill>
              </a:rPr>
              <a:t>   –</a:t>
            </a:r>
            <a:r>
              <a:rPr lang="en-IE" sz="2200" smtClean="0">
                <a:solidFill>
                  <a:srgbClr val="000000"/>
                </a:solidFill>
              </a:rPr>
              <a:t> Assume, for the moment, we are interested in 4-connected      components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000080"/>
                </a:solidFill>
              </a:rPr>
              <a:t>   –</a:t>
            </a:r>
            <a:r>
              <a:rPr lang="en-IE" sz="2200" smtClean="0">
                <a:solidFill>
                  <a:srgbClr val="000000"/>
                </a:solidFill>
              </a:rPr>
              <a:t> Let </a:t>
            </a:r>
            <a:r>
              <a:rPr lang="en-IE" sz="2200" i="1" smtClean="0">
                <a:solidFill>
                  <a:srgbClr val="000000"/>
                </a:solidFill>
              </a:rPr>
              <a:t>p </a:t>
            </a:r>
            <a:r>
              <a:rPr lang="en-IE" sz="2200" smtClean="0">
                <a:solidFill>
                  <a:srgbClr val="000000"/>
                </a:solidFill>
              </a:rPr>
              <a:t>denote the pixel of interest, and </a:t>
            </a:r>
            <a:r>
              <a:rPr lang="en-IE" sz="2200" i="1" smtClean="0">
                <a:solidFill>
                  <a:srgbClr val="000000"/>
                </a:solidFill>
              </a:rPr>
              <a:t>r </a:t>
            </a:r>
            <a:r>
              <a:rPr lang="en-IE" sz="2200" smtClean="0">
                <a:solidFill>
                  <a:srgbClr val="000000"/>
                </a:solidFill>
              </a:rPr>
              <a:t>and </a:t>
            </a:r>
            <a:r>
              <a:rPr lang="en-IE" sz="2200" i="1" smtClean="0">
                <a:solidFill>
                  <a:srgbClr val="000000"/>
                </a:solidFill>
              </a:rPr>
              <a:t>t </a:t>
            </a:r>
            <a:r>
              <a:rPr lang="en-IE" sz="2200" smtClean="0">
                <a:solidFill>
                  <a:srgbClr val="000000"/>
                </a:solidFill>
              </a:rPr>
              <a:t>denote the            upper and left neighbors of </a:t>
            </a:r>
            <a:r>
              <a:rPr lang="en-IE" sz="2200" i="1" smtClean="0">
                <a:solidFill>
                  <a:srgbClr val="000000"/>
                </a:solidFill>
              </a:rPr>
              <a:t>p</a:t>
            </a:r>
            <a:r>
              <a:rPr lang="en-IE" sz="2200" smtClean="0">
                <a:solidFill>
                  <a:srgbClr val="000000"/>
                </a:solidFill>
              </a:rPr>
              <a:t>, respectively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  <a:defRPr/>
            </a:pPr>
            <a:r>
              <a:rPr lang="en-IE" sz="2200" smtClean="0">
                <a:solidFill>
                  <a:srgbClr val="000080"/>
                </a:solidFill>
              </a:rPr>
              <a:t>   –</a:t>
            </a:r>
            <a:r>
              <a:rPr lang="en-IE" sz="2200" smtClean="0">
                <a:solidFill>
                  <a:srgbClr val="000000"/>
                </a:solidFill>
              </a:rPr>
              <a:t> The nature of the scanning process assures that </a:t>
            </a:r>
            <a:r>
              <a:rPr lang="en-IE" sz="2200" i="1" smtClean="0">
                <a:solidFill>
                  <a:srgbClr val="000000"/>
                </a:solidFill>
              </a:rPr>
              <a:t>r </a:t>
            </a:r>
            <a:r>
              <a:rPr lang="en-IE" sz="2200" smtClean="0">
                <a:solidFill>
                  <a:srgbClr val="000000"/>
                </a:solidFill>
              </a:rPr>
              <a:t>and </a:t>
            </a:r>
            <a:r>
              <a:rPr lang="en-IE" sz="2200" i="1" smtClean="0">
                <a:solidFill>
                  <a:srgbClr val="000000"/>
                </a:solidFill>
              </a:rPr>
              <a:t>t </a:t>
            </a:r>
            <a:r>
              <a:rPr lang="en-IE" sz="2200" smtClean="0">
                <a:solidFill>
                  <a:srgbClr val="000000"/>
                </a:solidFill>
              </a:rPr>
              <a:t>have   been encountered (and labeled if 1) by the time </a:t>
            </a:r>
            <a:r>
              <a:rPr lang="en-IE" sz="2200" i="1" smtClean="0">
                <a:solidFill>
                  <a:srgbClr val="000000"/>
                </a:solidFill>
              </a:rPr>
              <a:t>p </a:t>
            </a:r>
            <a:r>
              <a:rPr lang="en-IE" sz="2200" smtClean="0">
                <a:solidFill>
                  <a:srgbClr val="000000"/>
                </a:solidFill>
              </a:rPr>
              <a:t>is                  encountered</a:t>
            </a: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81175" y="2165350"/>
            <a:ext cx="4910138" cy="157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636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5633</Words>
  <Application>Microsoft Office PowerPoint</Application>
  <PresentationFormat>On-screen Show (4:3)</PresentationFormat>
  <Paragraphs>1079</Paragraphs>
  <Slides>116</Slides>
  <Notes>116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116</vt:i4>
      </vt:variant>
    </vt:vector>
  </HeadingPairs>
  <TitlesOfParts>
    <vt:vector size="1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suman</dc:creator>
  <cp:lastModifiedBy>suman</cp:lastModifiedBy>
  <cp:revision>1</cp:revision>
  <dcterms:created xsi:type="dcterms:W3CDTF">2006-08-16T00:00:00Z</dcterms:created>
  <dcterms:modified xsi:type="dcterms:W3CDTF">2015-08-29T15:43:36Z</dcterms:modified>
</cp:coreProperties>
</file>